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543" r:id="rId2"/>
    <p:sldId id="542" r:id="rId3"/>
    <p:sldId id="257" r:id="rId4"/>
    <p:sldId id="472" r:id="rId5"/>
    <p:sldId id="576" r:id="rId6"/>
    <p:sldId id="641" r:id="rId7"/>
    <p:sldId id="654" r:id="rId8"/>
    <p:sldId id="655" r:id="rId9"/>
    <p:sldId id="623" r:id="rId10"/>
    <p:sldId id="656" r:id="rId11"/>
    <p:sldId id="657" r:id="rId12"/>
    <p:sldId id="658" r:id="rId13"/>
    <p:sldId id="624" r:id="rId14"/>
    <p:sldId id="583" r:id="rId15"/>
    <p:sldId id="625" r:id="rId16"/>
    <p:sldId id="650" r:id="rId17"/>
    <p:sldId id="635" r:id="rId18"/>
    <p:sldId id="636" r:id="rId19"/>
    <p:sldId id="563" r:id="rId20"/>
    <p:sldId id="591" r:id="rId21"/>
    <p:sldId id="593" r:id="rId22"/>
    <p:sldId id="565" r:id="rId23"/>
    <p:sldId id="596" r:id="rId24"/>
    <p:sldId id="566" r:id="rId25"/>
    <p:sldId id="610" r:id="rId26"/>
    <p:sldId id="611" r:id="rId27"/>
    <p:sldId id="612" r:id="rId28"/>
    <p:sldId id="572" r:id="rId29"/>
    <p:sldId id="621" r:id="rId30"/>
    <p:sldId id="622" r:id="rId31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1" autoAdjust="0"/>
    <p:restoredTop sz="93134" autoAdjust="0"/>
  </p:normalViewPr>
  <p:slideViewPr>
    <p:cSldViewPr>
      <p:cViewPr varScale="1">
        <p:scale>
          <a:sx n="67" d="100"/>
          <a:sy n="67" d="100"/>
        </p:scale>
        <p:origin x="-1146" y="-10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C6582-7808-46B7-8012-F6C1DD17FB9F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6E116-6F6E-4F8D-B9AB-2FEB2083D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04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9A1F2-9D2D-4600-9103-20C0B79287B5}" type="datetimeFigureOut">
              <a:rPr lang="en-US" smtClean="0"/>
              <a:pPr/>
              <a:t>12/9/2013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6013" y="696913"/>
            <a:ext cx="4649787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5543E-B2C4-495F-8BCF-73C4190FE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6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Maybe</a:t>
            </a:r>
            <a:r>
              <a:rPr lang="en-CA" baseline="0" dirty="0" smtClean="0"/>
              <a:t> a slide with a few Frequency domain conductivities and the representative sigma(t)</a:t>
            </a:r>
          </a:p>
          <a:p>
            <a:endParaRPr lang="en-CA" baseline="0" dirty="0" smtClean="0"/>
          </a:p>
          <a:p>
            <a:r>
              <a:rPr lang="en-CA" baseline="0" dirty="0" smtClean="0"/>
              <a:t>Equations written in convolution format</a:t>
            </a:r>
          </a:p>
          <a:p>
            <a:r>
              <a:rPr lang="en-CA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4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25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abstract and elsewhere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Maybe</a:t>
            </a:r>
            <a:r>
              <a:rPr lang="en-CA" baseline="0" dirty="0" smtClean="0"/>
              <a:t> a slide with a few Frequency domain conductivities and the representative sigma(t)</a:t>
            </a:r>
          </a:p>
          <a:p>
            <a:endParaRPr lang="en-CA" baseline="0" dirty="0" smtClean="0"/>
          </a:p>
          <a:p>
            <a:r>
              <a:rPr lang="en-CA" baseline="0" dirty="0" smtClean="0"/>
              <a:t>Equations written in convolution format</a:t>
            </a:r>
          </a:p>
          <a:p>
            <a:r>
              <a:rPr lang="en-CA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4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abstract and elsewhere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2172" y="1512700"/>
            <a:ext cx="7286658" cy="37147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775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4673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786" y="1500174"/>
            <a:ext cx="3657600" cy="4114800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5786" y="1500174"/>
            <a:ext cx="3657600" cy="4114800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0081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1964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3440028" y="6438363"/>
            <a:ext cx="2274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Slide </a:t>
            </a:r>
            <a:fld id="{7211A346-B0B3-D946-BCFF-6D21FCA85DA0}" type="slidenum">
              <a:rPr lang="en-US" smtClean="0"/>
              <a:pPr/>
              <a:t>‹#›</a:t>
            </a:fld>
            <a:endParaRPr lang="en-US" dirty="0" smtClean="0"/>
          </a:p>
          <a:p>
            <a:r>
              <a:rPr lang="en-US" dirty="0" smtClean="0"/>
              <a:t>SAGA-AEM meeting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17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265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7513" y="31115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295400"/>
            <a:ext cx="7467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Line 11"/>
          <p:cNvSpPr>
            <a:spLocks noChangeShapeType="1"/>
          </p:cNvSpPr>
          <p:nvPr/>
        </p:nvSpPr>
        <p:spPr bwMode="auto">
          <a:xfrm flipV="1">
            <a:off x="390525" y="314325"/>
            <a:ext cx="0" cy="685800"/>
          </a:xfrm>
          <a:prstGeom prst="line">
            <a:avLst/>
          </a:prstGeom>
          <a:noFill/>
          <a:ln w="44450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Line 12"/>
          <p:cNvSpPr>
            <a:spLocks noChangeShapeType="1"/>
          </p:cNvSpPr>
          <p:nvPr/>
        </p:nvSpPr>
        <p:spPr bwMode="auto">
          <a:xfrm>
            <a:off x="381000" y="327025"/>
            <a:ext cx="8453438" cy="0"/>
          </a:xfrm>
          <a:prstGeom prst="line">
            <a:avLst/>
          </a:prstGeom>
          <a:noFill/>
          <a:ln w="44450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3" name="Line 16"/>
          <p:cNvSpPr>
            <a:spLocks noChangeShapeType="1"/>
          </p:cNvSpPr>
          <p:nvPr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4" descr="http://gif.eos.ubc.ca/sites/default/files/kdavis/images/ubcblue_scaled(1)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596" y="6453826"/>
            <a:ext cx="2495550" cy="390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936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har char="–"/>
        <a:defRPr sz="2000">
          <a:solidFill>
            <a:srgbClr val="0000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har char="•"/>
        <a:defRPr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har char="–"/>
        <a:defRPr sz="1600">
          <a:solidFill>
            <a:srgbClr val="0000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6.jp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4.avi"/><Relationship Id="rId7" Type="http://schemas.openxmlformats.org/officeDocument/2006/relationships/image" Target="../media/image50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8.png"/><Relationship Id="rId4" Type="http://schemas.openxmlformats.org/officeDocument/2006/relationships/video" Target="../media/media4.avi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13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3.png"/><Relationship Id="rId5" Type="http://schemas.openxmlformats.org/officeDocument/2006/relationships/image" Target="../media/image19.emf"/><Relationship Id="rId10" Type="http://schemas.openxmlformats.org/officeDocument/2006/relationships/image" Target="../media/image22.png"/><Relationship Id="rId4" Type="http://schemas.openxmlformats.org/officeDocument/2006/relationships/image" Target="../media/image18.emf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312" y="1447800"/>
            <a:ext cx="8631088" cy="1295400"/>
          </a:xfrm>
        </p:spPr>
        <p:txBody>
          <a:bodyPr anchor="ctr" anchorCtr="0"/>
          <a:lstStyle/>
          <a:p>
            <a:r>
              <a:rPr lang="en-CA" sz="2800" dirty="0"/>
              <a:t>Recovering Complex Conductivity from Frequency and Time Domain </a:t>
            </a:r>
            <a:r>
              <a:rPr lang="en-CA" sz="2800" dirty="0" smtClean="0"/>
              <a:t>Geophysical </a:t>
            </a:r>
            <a:r>
              <a:rPr lang="en-CA" sz="2800" dirty="0"/>
              <a:t>Surveys</a:t>
            </a:r>
            <a:endParaRPr lang="en-CA" sz="2800" b="1" dirty="0"/>
          </a:p>
        </p:txBody>
      </p:sp>
      <p:pic>
        <p:nvPicPr>
          <p:cNvPr id="6148" name="Picture 4" descr="http://gif.eos.ubc.ca/sites/default/files/kdavis/images/ubcblue_scaled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6453826"/>
            <a:ext cx="2495550" cy="390526"/>
          </a:xfrm>
          <a:prstGeom prst="rect">
            <a:avLst/>
          </a:prstGeom>
          <a:noFill/>
        </p:spPr>
      </p:pic>
      <p:pic>
        <p:nvPicPr>
          <p:cNvPr id="11" name="Picture 10" descr="GIF_UBC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9996" y="4876800"/>
            <a:ext cx="1857388" cy="1149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3664" y="3360003"/>
            <a:ext cx="717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13 December 2013</a:t>
            </a:r>
          </a:p>
          <a:p>
            <a:pPr algn="ctr"/>
            <a:r>
              <a:rPr lang="en-CA" sz="20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Seogi</a:t>
            </a:r>
            <a:r>
              <a:rPr lang="en-CA" sz="2000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Kang</a:t>
            </a:r>
            <a:r>
              <a:rPr lang="en-CA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*,</a:t>
            </a:r>
            <a:r>
              <a:rPr lang="en-CA" sz="2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000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Dave </a:t>
            </a:r>
            <a:r>
              <a:rPr lang="en-CA" sz="2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Marchant</a:t>
            </a:r>
            <a:r>
              <a:rPr lang="en-CA" sz="2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CA" sz="20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Doug Oldenburg</a:t>
            </a:r>
            <a:endParaRPr lang="en-CA" sz="2000" dirty="0">
              <a:solidFill>
                <a:srgbClr val="0000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74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DC-IP case: Guess</a:t>
            </a:r>
            <a:endParaRPr lang="en-CA" dirty="0"/>
          </a:p>
        </p:txBody>
      </p:sp>
      <p:sp>
        <p:nvSpPr>
          <p:cNvPr id="2" name="Oval 1"/>
          <p:cNvSpPr/>
          <p:nvPr/>
        </p:nvSpPr>
        <p:spPr bwMode="auto">
          <a:xfrm>
            <a:off x="-1143000" y="3190875"/>
            <a:ext cx="533400" cy="5334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+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-990600" y="2514600"/>
            <a:ext cx="533400" cy="5334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-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2057400" y="1676400"/>
            <a:ext cx="5105400" cy="1781175"/>
            <a:chOff x="2057400" y="1676400"/>
            <a:chExt cx="5105400" cy="1781175"/>
          </a:xfrm>
        </p:grpSpPr>
        <p:grpSp>
          <p:nvGrpSpPr>
            <p:cNvPr id="18" name="Group 17"/>
            <p:cNvGrpSpPr/>
            <p:nvPr/>
          </p:nvGrpSpPr>
          <p:grpSpPr>
            <a:xfrm>
              <a:off x="2057400" y="1676400"/>
              <a:ext cx="4991100" cy="1781175"/>
              <a:chOff x="2057400" y="1676400"/>
              <a:chExt cx="4991100" cy="178117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2057400" y="1676400"/>
                <a:ext cx="4991100" cy="1781175"/>
                <a:chOff x="2057400" y="1676400"/>
                <a:chExt cx="4991100" cy="1781175"/>
              </a:xfrm>
            </p:grpSpPr>
            <p:sp>
              <p:nvSpPr>
                <p:cNvPr id="21" name="Rectangle 20"/>
                <p:cNvSpPr/>
                <p:nvPr/>
              </p:nvSpPr>
              <p:spPr bwMode="auto">
                <a:xfrm>
                  <a:off x="2057400" y="1866900"/>
                  <a:ext cx="4991100" cy="1590675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pic>
              <p:nvPicPr>
                <p:cNvPr id="22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06298" y="1870471"/>
                  <a:ext cx="284927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0400" y="1878609"/>
                  <a:ext cx="288260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24" name="Straight Connector 23"/>
                <p:cNvCxnSpPr/>
                <p:nvPr/>
              </p:nvCxnSpPr>
              <p:spPr bwMode="auto">
                <a:xfrm flipH="1" flipV="1">
                  <a:off x="5848761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 flipH="1" flipV="1">
                  <a:off x="3333749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 flipH="1">
                  <a:off x="3344530" y="1676400"/>
                  <a:ext cx="2504231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0" name="Rectangle 19"/>
              <p:cNvSpPr/>
              <p:nvPr/>
            </p:nvSpPr>
            <p:spPr bwMode="auto">
              <a:xfrm>
                <a:off x="4238625" y="2286000"/>
                <a:ext cx="762000" cy="762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 bwMode="auto">
            <a:xfrm flipH="1">
              <a:off x="3429000" y="2495550"/>
              <a:ext cx="236010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/>
            <p:cNvCxnSpPr/>
            <p:nvPr/>
          </p:nvCxnSpPr>
          <p:spPr bwMode="auto">
            <a:xfrm flipH="1">
              <a:off x="3429000" y="2781300"/>
              <a:ext cx="236010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TextBox 37"/>
            <p:cNvSpPr txBox="1"/>
            <p:nvPr/>
          </p:nvSpPr>
          <p:spPr>
            <a:xfrm>
              <a:off x="5943600" y="24130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total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6675864" y="1233123"/>
            <a:ext cx="5127702" cy="4113577"/>
            <a:chOff x="-6675864" y="1233123"/>
            <a:chExt cx="5127702" cy="4113577"/>
          </a:xfrm>
        </p:grpSpPr>
        <p:sp>
          <p:nvSpPr>
            <p:cNvPr id="50" name="Half Frame 6"/>
            <p:cNvSpPr/>
            <p:nvPr/>
          </p:nvSpPr>
          <p:spPr>
            <a:xfrm rot="5400000" flipV="1">
              <a:off x="-4312920" y="1233123"/>
              <a:ext cx="272534" cy="272534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6675864" y="1360877"/>
              <a:ext cx="5127702" cy="3858324"/>
              <a:chOff x="-6675864" y="1360877"/>
              <a:chExt cx="5127702" cy="3858324"/>
            </a:xfrm>
          </p:grpSpPr>
          <p:sp>
            <p:nvSpPr>
              <p:cNvPr id="48" name="Block Arc 5"/>
              <p:cNvSpPr/>
              <p:nvPr/>
            </p:nvSpPr>
            <p:spPr>
              <a:xfrm>
                <a:off x="-6653562" y="1360877"/>
                <a:ext cx="5105400" cy="1295400"/>
              </a:xfrm>
              <a:prstGeom prst="blockArc">
                <a:avLst>
                  <a:gd name="adj1" fmla="val 8868328"/>
                  <a:gd name="adj2" fmla="val 1815700"/>
                  <a:gd name="adj3" fmla="val 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Block Arc 21"/>
              <p:cNvSpPr/>
              <p:nvPr/>
            </p:nvSpPr>
            <p:spPr>
              <a:xfrm flipV="1">
                <a:off x="-6675864" y="3923801"/>
                <a:ext cx="5105400" cy="1295400"/>
              </a:xfrm>
              <a:prstGeom prst="blockArc">
                <a:avLst>
                  <a:gd name="adj1" fmla="val 8868328"/>
                  <a:gd name="adj2" fmla="val 1815700"/>
                  <a:gd name="adj3" fmla="val 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Down Arrow 7"/>
              <p:cNvSpPr/>
              <p:nvPr/>
            </p:nvSpPr>
            <p:spPr>
              <a:xfrm rot="5400000" flipH="1" flipV="1">
                <a:off x="-4229100" y="2895600"/>
                <a:ext cx="304800" cy="762000"/>
              </a:xfrm>
              <a:prstGeom prst="downArrow">
                <a:avLst>
                  <a:gd name="adj1" fmla="val 50000"/>
                  <a:gd name="adj2" fmla="val 625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-4687560" y="2563423"/>
                <a:ext cx="13347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b="1" i="1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itchFamily="34" charset="0"/>
                  </a:rPr>
                  <a:t>J </a:t>
                </a:r>
                <a:r>
                  <a:rPr lang="en-CA" sz="3600" b="1" baseline="30000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IP</a:t>
                </a:r>
              </a:p>
            </p:txBody>
          </p:sp>
        </p:grpSp>
        <p:sp>
          <p:nvSpPr>
            <p:cNvPr id="54" name="Half Frame 6"/>
            <p:cNvSpPr/>
            <p:nvPr/>
          </p:nvSpPr>
          <p:spPr>
            <a:xfrm rot="5400000" flipV="1">
              <a:off x="-4311134" y="5074166"/>
              <a:ext cx="272534" cy="272534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057400" y="3876675"/>
            <a:ext cx="4991100" cy="1865583"/>
            <a:chOff x="2057400" y="3876675"/>
            <a:chExt cx="4991100" cy="1865583"/>
          </a:xfrm>
        </p:grpSpPr>
        <p:grpSp>
          <p:nvGrpSpPr>
            <p:cNvPr id="29" name="Group 28"/>
            <p:cNvGrpSpPr/>
            <p:nvPr/>
          </p:nvGrpSpPr>
          <p:grpSpPr>
            <a:xfrm>
              <a:off x="2057400" y="3876675"/>
              <a:ext cx="4991100" cy="1781175"/>
              <a:chOff x="2057400" y="1676400"/>
              <a:chExt cx="4991100" cy="1781175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057400" y="1676400"/>
                <a:ext cx="4991100" cy="1781175"/>
                <a:chOff x="2057400" y="1676400"/>
                <a:chExt cx="4991100" cy="1781175"/>
              </a:xfrm>
            </p:grpSpPr>
            <p:sp>
              <p:nvSpPr>
                <p:cNvPr id="32" name="Rectangle 31"/>
                <p:cNvSpPr/>
                <p:nvPr/>
              </p:nvSpPr>
              <p:spPr bwMode="auto">
                <a:xfrm>
                  <a:off x="2057400" y="1866900"/>
                  <a:ext cx="4991100" cy="1590675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pic>
              <p:nvPicPr>
                <p:cNvPr id="33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06298" y="1870471"/>
                  <a:ext cx="284927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4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0400" y="1878609"/>
                  <a:ext cx="288260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35" name="Straight Connector 34"/>
                <p:cNvCxnSpPr/>
                <p:nvPr/>
              </p:nvCxnSpPr>
              <p:spPr bwMode="auto">
                <a:xfrm flipH="1" flipV="1">
                  <a:off x="5848761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/>
                <p:cNvCxnSpPr/>
                <p:nvPr/>
              </p:nvCxnSpPr>
              <p:spPr bwMode="auto">
                <a:xfrm flipH="1" flipV="1">
                  <a:off x="3333749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/>
                <p:cNvCxnSpPr/>
                <p:nvPr/>
              </p:nvCxnSpPr>
              <p:spPr bwMode="auto">
                <a:xfrm flipH="1">
                  <a:off x="3344530" y="1676400"/>
                  <a:ext cx="2504231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1" name="Rectangle 30"/>
              <p:cNvSpPr/>
              <p:nvPr/>
            </p:nvSpPr>
            <p:spPr bwMode="auto">
              <a:xfrm>
                <a:off x="4238625" y="2286000"/>
                <a:ext cx="762000" cy="762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272" y="4081961"/>
              <a:ext cx="1997392" cy="1660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6340645" y="823893"/>
            <a:ext cx="2422355" cy="719158"/>
            <a:chOff x="1219200" y="1828800"/>
            <a:chExt cx="3078357" cy="913915"/>
          </a:xfrm>
        </p:grpSpPr>
        <p:sp>
          <p:nvSpPr>
            <p:cNvPr id="45" name="Rounded Rectangle 114"/>
            <p:cNvSpPr/>
            <p:nvPr/>
          </p:nvSpPr>
          <p:spPr>
            <a:xfrm>
              <a:off x="1219200" y="1828800"/>
              <a:ext cx="3078357" cy="913915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508" y="1955603"/>
              <a:ext cx="2495550" cy="66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3699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143000" y="1527048"/>
            <a:ext cx="6976872" cy="23256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DC-IP case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057400" y="1866900"/>
            <a:ext cx="4991100" cy="159067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420514" y="339725"/>
            <a:ext cx="841868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CA" kern="0" dirty="0" smtClean="0"/>
              <a:t>DC-IP case: Numerical </a:t>
            </a:r>
            <a:r>
              <a:rPr lang="en-CA" kern="0" dirty="0"/>
              <a:t>e</a:t>
            </a:r>
            <a:r>
              <a:rPr lang="en-CA" kern="0" dirty="0" smtClean="0"/>
              <a:t>xperiment</a:t>
            </a:r>
            <a:endParaRPr lang="en-CA" kern="0" dirty="0"/>
          </a:p>
        </p:txBody>
      </p:sp>
      <p:grpSp>
        <p:nvGrpSpPr>
          <p:cNvPr id="29" name="Group 28"/>
          <p:cNvGrpSpPr/>
          <p:nvPr/>
        </p:nvGrpSpPr>
        <p:grpSpPr>
          <a:xfrm>
            <a:off x="2057400" y="1676400"/>
            <a:ext cx="5105400" cy="1781175"/>
            <a:chOff x="2057400" y="1676400"/>
            <a:chExt cx="5105400" cy="1781175"/>
          </a:xfrm>
        </p:grpSpPr>
        <p:grpSp>
          <p:nvGrpSpPr>
            <p:cNvPr id="30" name="Group 29"/>
            <p:cNvGrpSpPr/>
            <p:nvPr/>
          </p:nvGrpSpPr>
          <p:grpSpPr>
            <a:xfrm>
              <a:off x="2057400" y="1676400"/>
              <a:ext cx="4991100" cy="1781175"/>
              <a:chOff x="2057400" y="1676400"/>
              <a:chExt cx="4991100" cy="178117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057400" y="1676400"/>
                <a:ext cx="4991100" cy="1781175"/>
                <a:chOff x="2057400" y="1676400"/>
                <a:chExt cx="4991100" cy="178117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057400" y="1866900"/>
                  <a:ext cx="4991100" cy="1590675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pic>
              <p:nvPicPr>
                <p:cNvPr id="37" name="Picture 2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06298" y="1870471"/>
                  <a:ext cx="284927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8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0400" y="1878609"/>
                  <a:ext cx="288260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39" name="Straight Connector 38"/>
                <p:cNvCxnSpPr/>
                <p:nvPr/>
              </p:nvCxnSpPr>
              <p:spPr bwMode="auto">
                <a:xfrm flipH="1" flipV="1">
                  <a:off x="5848761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/>
                <p:cNvCxnSpPr/>
                <p:nvPr/>
              </p:nvCxnSpPr>
              <p:spPr bwMode="auto">
                <a:xfrm flipH="1" flipV="1">
                  <a:off x="3333749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/>
                <p:cNvCxnSpPr/>
                <p:nvPr/>
              </p:nvCxnSpPr>
              <p:spPr bwMode="auto">
                <a:xfrm flipH="1">
                  <a:off x="3344530" y="1676400"/>
                  <a:ext cx="2504231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5" name="Rectangle 34"/>
              <p:cNvSpPr/>
              <p:nvPr/>
            </p:nvSpPr>
            <p:spPr bwMode="auto">
              <a:xfrm>
                <a:off x="4238625" y="2286000"/>
                <a:ext cx="762000" cy="762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 bwMode="auto">
            <a:xfrm flipH="1">
              <a:off x="3429000" y="2495550"/>
              <a:ext cx="236010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 flipH="1">
              <a:off x="3429000" y="2781300"/>
              <a:ext cx="236010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5943600" y="24130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total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9656" y="1371600"/>
            <a:ext cx="4050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DC current density section</a:t>
            </a:r>
          </a:p>
        </p:txBody>
      </p:sp>
    </p:spTree>
    <p:extLst>
      <p:ext uri="{BB962C8B-B14F-4D97-AF65-F5344CB8AC3E}">
        <p14:creationId xmlns:p14="http://schemas.microsoft.com/office/powerpoint/2010/main" val="1224341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7048"/>
            <a:ext cx="6976872" cy="46512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DC-IP case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057400" y="1866900"/>
            <a:ext cx="4991100" cy="159067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420514" y="339725"/>
            <a:ext cx="841868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CA" kern="0" dirty="0" smtClean="0"/>
              <a:t>DC-IP case: Numerical </a:t>
            </a:r>
            <a:r>
              <a:rPr lang="en-CA" kern="0" dirty="0"/>
              <a:t>e</a:t>
            </a:r>
            <a:r>
              <a:rPr lang="en-CA" kern="0" dirty="0" smtClean="0"/>
              <a:t>xperiment</a:t>
            </a:r>
            <a:endParaRPr lang="en-CA" kern="0" dirty="0"/>
          </a:p>
        </p:txBody>
      </p:sp>
      <p:grpSp>
        <p:nvGrpSpPr>
          <p:cNvPr id="29" name="Group 28"/>
          <p:cNvGrpSpPr/>
          <p:nvPr/>
        </p:nvGrpSpPr>
        <p:grpSpPr>
          <a:xfrm>
            <a:off x="2057400" y="1676400"/>
            <a:ext cx="5105400" cy="1781175"/>
            <a:chOff x="2057400" y="1676400"/>
            <a:chExt cx="5105400" cy="1781175"/>
          </a:xfrm>
        </p:grpSpPr>
        <p:grpSp>
          <p:nvGrpSpPr>
            <p:cNvPr id="30" name="Group 29"/>
            <p:cNvGrpSpPr/>
            <p:nvPr/>
          </p:nvGrpSpPr>
          <p:grpSpPr>
            <a:xfrm>
              <a:off x="2057400" y="1676400"/>
              <a:ext cx="4991100" cy="1781175"/>
              <a:chOff x="2057400" y="1676400"/>
              <a:chExt cx="4991100" cy="178117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057400" y="1676400"/>
                <a:ext cx="4991100" cy="1781175"/>
                <a:chOff x="2057400" y="1676400"/>
                <a:chExt cx="4991100" cy="178117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057400" y="1866900"/>
                  <a:ext cx="4991100" cy="1590675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pic>
              <p:nvPicPr>
                <p:cNvPr id="37" name="Picture 2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06298" y="1870471"/>
                  <a:ext cx="284927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8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0400" y="1878609"/>
                  <a:ext cx="288260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39" name="Straight Connector 38"/>
                <p:cNvCxnSpPr/>
                <p:nvPr/>
              </p:nvCxnSpPr>
              <p:spPr bwMode="auto">
                <a:xfrm flipH="1" flipV="1">
                  <a:off x="5848761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/>
                <p:cNvCxnSpPr/>
                <p:nvPr/>
              </p:nvCxnSpPr>
              <p:spPr bwMode="auto">
                <a:xfrm flipH="1" flipV="1">
                  <a:off x="3333749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/>
                <p:cNvCxnSpPr/>
                <p:nvPr/>
              </p:nvCxnSpPr>
              <p:spPr bwMode="auto">
                <a:xfrm flipH="1">
                  <a:off x="3344530" y="1676400"/>
                  <a:ext cx="2504231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5" name="Rectangle 34"/>
              <p:cNvSpPr/>
              <p:nvPr/>
            </p:nvSpPr>
            <p:spPr bwMode="auto">
              <a:xfrm>
                <a:off x="4238625" y="2286000"/>
                <a:ext cx="762000" cy="762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 bwMode="auto">
            <a:xfrm flipH="1">
              <a:off x="3429000" y="2495550"/>
              <a:ext cx="236010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 flipH="1">
              <a:off x="3429000" y="2781300"/>
              <a:ext cx="236010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5943600" y="24130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total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057400" y="3876675"/>
            <a:ext cx="4991100" cy="1865583"/>
            <a:chOff x="2057400" y="3876675"/>
            <a:chExt cx="4991100" cy="1865583"/>
          </a:xfrm>
        </p:grpSpPr>
        <p:grpSp>
          <p:nvGrpSpPr>
            <p:cNvPr id="43" name="Group 42"/>
            <p:cNvGrpSpPr/>
            <p:nvPr/>
          </p:nvGrpSpPr>
          <p:grpSpPr>
            <a:xfrm>
              <a:off x="2057400" y="3876675"/>
              <a:ext cx="4991100" cy="1781175"/>
              <a:chOff x="2057400" y="1676400"/>
              <a:chExt cx="4991100" cy="178117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2057400" y="1676400"/>
                <a:ext cx="4991100" cy="1781175"/>
                <a:chOff x="2057400" y="1676400"/>
                <a:chExt cx="4991100" cy="1781175"/>
              </a:xfrm>
            </p:grpSpPr>
            <p:sp>
              <p:nvSpPr>
                <p:cNvPr id="47" name="Rectangle 46"/>
                <p:cNvSpPr/>
                <p:nvPr/>
              </p:nvSpPr>
              <p:spPr bwMode="auto">
                <a:xfrm>
                  <a:off x="2057400" y="1866900"/>
                  <a:ext cx="4991100" cy="1590675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pic>
              <p:nvPicPr>
                <p:cNvPr id="48" name="Picture 2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06298" y="1870471"/>
                  <a:ext cx="284927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0400" y="1878609"/>
                  <a:ext cx="288260" cy="3107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50" name="Straight Connector 49"/>
                <p:cNvCxnSpPr/>
                <p:nvPr/>
              </p:nvCxnSpPr>
              <p:spPr bwMode="auto">
                <a:xfrm flipH="1" flipV="1">
                  <a:off x="5848761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1" name="Straight Connector 50"/>
                <p:cNvCxnSpPr/>
                <p:nvPr/>
              </p:nvCxnSpPr>
              <p:spPr bwMode="auto">
                <a:xfrm flipH="1" flipV="1">
                  <a:off x="3333749" y="1676400"/>
                  <a:ext cx="1" cy="19407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" name="Straight Connector 51"/>
                <p:cNvCxnSpPr/>
                <p:nvPr/>
              </p:nvCxnSpPr>
              <p:spPr bwMode="auto">
                <a:xfrm flipH="1">
                  <a:off x="3344530" y="1676400"/>
                  <a:ext cx="2504231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6" name="Rectangle 45"/>
              <p:cNvSpPr/>
              <p:nvPr/>
            </p:nvSpPr>
            <p:spPr bwMode="auto">
              <a:xfrm>
                <a:off x="4238625" y="2286000"/>
                <a:ext cx="762000" cy="762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272" y="4081961"/>
              <a:ext cx="1997392" cy="1660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" name="그룹 127"/>
          <p:cNvGrpSpPr/>
          <p:nvPr/>
        </p:nvGrpSpPr>
        <p:grpSpPr>
          <a:xfrm flipH="1">
            <a:off x="4267199" y="3592123"/>
            <a:ext cx="685801" cy="446477"/>
            <a:chOff x="380999" y="1981200"/>
            <a:chExt cx="685801" cy="446477"/>
          </a:xfrm>
        </p:grpSpPr>
        <p:cxnSp>
          <p:nvCxnSpPr>
            <p:cNvPr id="55" name="직선 연결선 116"/>
            <p:cNvCxnSpPr/>
            <p:nvPr/>
          </p:nvCxnSpPr>
          <p:spPr bwMode="auto">
            <a:xfrm flipV="1">
              <a:off x="380999" y="2122877"/>
              <a:ext cx="0" cy="304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직선 연결선 118"/>
            <p:cNvCxnSpPr/>
            <p:nvPr/>
          </p:nvCxnSpPr>
          <p:spPr bwMode="auto">
            <a:xfrm>
              <a:off x="380999" y="2122877"/>
              <a:ext cx="68580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직선 연결선 128"/>
            <p:cNvCxnSpPr/>
            <p:nvPr/>
          </p:nvCxnSpPr>
          <p:spPr bwMode="auto">
            <a:xfrm flipV="1">
              <a:off x="1066800" y="2122877"/>
              <a:ext cx="0" cy="304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타원 126"/>
            <p:cNvSpPr/>
            <p:nvPr/>
          </p:nvSpPr>
          <p:spPr bwMode="auto">
            <a:xfrm>
              <a:off x="586740" y="1981200"/>
              <a:ext cx="266700" cy="28194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sz="1200" b="1" dirty="0" smtClean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V</a:t>
              </a:r>
              <a:endParaRPr kumimoji="0" lang="en-CA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950323" y="3634012"/>
            <a:ext cx="3796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current density section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49655" y="1371600"/>
            <a:ext cx="3463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DC current density section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91200" y="995144"/>
            <a:ext cx="3114675" cy="1602522"/>
            <a:chOff x="5791200" y="995144"/>
            <a:chExt cx="3114675" cy="1602522"/>
          </a:xfrm>
        </p:grpSpPr>
        <p:pic>
          <p:nvPicPr>
            <p:cNvPr id="53" name="그림 15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" t="67313" r="2292" b="6111"/>
            <a:stretch/>
          </p:blipFill>
          <p:spPr>
            <a:xfrm>
              <a:off x="6355505" y="995144"/>
              <a:ext cx="2417433" cy="681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61" name="Rounded Rectangle 60"/>
            <p:cNvSpPr/>
            <p:nvPr/>
          </p:nvSpPr>
          <p:spPr>
            <a:xfrm>
              <a:off x="5791200" y="1790579"/>
              <a:ext cx="3114675" cy="807087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Overvoltage effect</a:t>
              </a:r>
              <a:endPara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434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5651500" y="3223715"/>
            <a:ext cx="2730500" cy="624386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Overvoltage effect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14400" y="4343642"/>
            <a:ext cx="6091031" cy="1752358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66800" y="4476750"/>
            <a:ext cx="4572000" cy="1524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CA" sz="2400" dirty="0" smtClean="0"/>
              <a:t>Oldenburg and Li (1994)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400" dirty="0" smtClean="0"/>
              <a:t>Yuval and Oldenburg (1997)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400" dirty="0" err="1" smtClean="0"/>
              <a:t>Routh</a:t>
            </a:r>
            <a:r>
              <a:rPr lang="en-CA" sz="2400" dirty="0" smtClean="0"/>
              <a:t> and Oldenburg (2001)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DC-IP inversion</a:t>
            </a:r>
            <a:endParaRPr lang="en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480600" y="1066800"/>
            <a:ext cx="8282400" cy="1861709"/>
            <a:chOff x="480600" y="2069068"/>
            <a:chExt cx="8282400" cy="1861709"/>
          </a:xfrm>
        </p:grpSpPr>
        <p:cxnSp>
          <p:nvCxnSpPr>
            <p:cNvPr id="17" name="직선 연결선 80"/>
            <p:cNvCxnSpPr/>
            <p:nvPr/>
          </p:nvCxnSpPr>
          <p:spPr bwMode="auto">
            <a:xfrm flipH="1">
              <a:off x="480600" y="2846777"/>
              <a:ext cx="4320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" name="그룹 127"/>
            <p:cNvGrpSpPr/>
            <p:nvPr/>
          </p:nvGrpSpPr>
          <p:grpSpPr>
            <a:xfrm flipH="1">
              <a:off x="2794182" y="2397197"/>
              <a:ext cx="685801" cy="446477"/>
              <a:chOff x="-584385" y="1981200"/>
              <a:chExt cx="685801" cy="446477"/>
            </a:xfrm>
          </p:grpSpPr>
          <p:cxnSp>
            <p:nvCxnSpPr>
              <p:cNvPr id="28" name="직선 연결선 116"/>
              <p:cNvCxnSpPr/>
              <p:nvPr/>
            </p:nvCxnSpPr>
            <p:spPr bwMode="auto">
              <a:xfrm flipV="1">
                <a:off x="-584385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직선 연결선 118"/>
              <p:cNvCxnSpPr/>
              <p:nvPr/>
            </p:nvCxnSpPr>
            <p:spPr bwMode="auto">
              <a:xfrm>
                <a:off x="-584385" y="2122877"/>
                <a:ext cx="68580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직선 연결선 128"/>
              <p:cNvCxnSpPr/>
              <p:nvPr/>
            </p:nvCxnSpPr>
            <p:spPr bwMode="auto">
              <a:xfrm flipV="1">
                <a:off x="101416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타원 126"/>
              <p:cNvSpPr/>
              <p:nvPr/>
            </p:nvSpPr>
            <p:spPr bwMode="auto">
              <a:xfrm>
                <a:off x="-378644" y="1981200"/>
                <a:ext cx="266700" cy="28194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CA" sz="1200" dirty="0" smtClean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V</a:t>
                </a:r>
                <a:endParaRPr kumimoji="0" lang="en-CA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그룹 132"/>
            <p:cNvGrpSpPr/>
            <p:nvPr/>
          </p:nvGrpSpPr>
          <p:grpSpPr>
            <a:xfrm flipH="1">
              <a:off x="609597" y="2397197"/>
              <a:ext cx="685801" cy="446477"/>
              <a:chOff x="380999" y="1981200"/>
              <a:chExt cx="685801" cy="446477"/>
            </a:xfrm>
          </p:grpSpPr>
          <p:cxnSp>
            <p:nvCxnSpPr>
              <p:cNvPr id="24" name="직선 연결선 133"/>
              <p:cNvCxnSpPr/>
              <p:nvPr/>
            </p:nvCxnSpPr>
            <p:spPr bwMode="auto">
              <a:xfrm flipV="1">
                <a:off x="380999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직선 연결선 134"/>
              <p:cNvCxnSpPr/>
              <p:nvPr/>
            </p:nvCxnSpPr>
            <p:spPr bwMode="auto">
              <a:xfrm>
                <a:off x="380999" y="2122877"/>
                <a:ext cx="68580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직선 연결선 135"/>
              <p:cNvCxnSpPr/>
              <p:nvPr/>
            </p:nvCxnSpPr>
            <p:spPr bwMode="auto">
              <a:xfrm flipV="1">
                <a:off x="1066800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타원 136"/>
              <p:cNvSpPr/>
              <p:nvPr/>
            </p:nvSpPr>
            <p:spPr bwMode="auto">
              <a:xfrm>
                <a:off x="586740" y="1981200"/>
                <a:ext cx="266700" cy="28194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CA" sz="1200" dirty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I</a:t>
                </a:r>
                <a:endParaRPr kumimoji="0" lang="en-CA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0" name="그림 15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" t="67313" r="2292" b="6111"/>
            <a:stretch/>
          </p:blipFill>
          <p:spPr>
            <a:xfrm>
              <a:off x="5247862" y="2940177"/>
              <a:ext cx="3515138" cy="99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495300" y="2069068"/>
              <a:ext cx="81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smtClean="0">
                  <a:latin typeface="Arial" pitchFamily="34" charset="0"/>
                  <a:cs typeface="Arial" pitchFamily="34" charset="0"/>
                </a:rPr>
                <a:t>Current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93398" y="2071914"/>
              <a:ext cx="81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smtClean="0">
                  <a:latin typeface="Arial" pitchFamily="34" charset="0"/>
                  <a:cs typeface="Arial" pitchFamily="34" charset="0"/>
                </a:rPr>
                <a:t>Voltage</a:t>
              </a:r>
            </a:p>
          </p:txBody>
        </p:sp>
      </p:grpSp>
      <p:sp>
        <p:nvSpPr>
          <p:cNvPr id="34" name="Rectangle 33"/>
          <p:cNvSpPr/>
          <p:nvPr/>
        </p:nvSpPr>
        <p:spPr bwMode="auto">
          <a:xfrm>
            <a:off x="1989275" y="2461714"/>
            <a:ext cx="762000" cy="762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22" y="2057400"/>
            <a:ext cx="1997392" cy="166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22" y="2133600"/>
            <a:ext cx="3589078" cy="117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ounded Rectangle 32"/>
          <p:cNvSpPr/>
          <p:nvPr/>
        </p:nvSpPr>
        <p:spPr>
          <a:xfrm>
            <a:off x="495300" y="3137171"/>
            <a:ext cx="8216401" cy="1161052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Restoring distribution of IP parameters from ATEM-IP responses has not been fully accomplished.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76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We want to …</a:t>
            </a:r>
            <a:endParaRPr lang="en-CA" dirty="0"/>
          </a:p>
        </p:txBody>
      </p:sp>
      <p:sp>
        <p:nvSpPr>
          <p:cNvPr id="5" name="Rounded Rectangle 31"/>
          <p:cNvSpPr/>
          <p:nvPr/>
        </p:nvSpPr>
        <p:spPr>
          <a:xfrm>
            <a:off x="457200" y="1676400"/>
            <a:ext cx="8321583" cy="4038600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 parameters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Airborne TEM-IP responses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conceptual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of IP </a:t>
            </a: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 in DC valid </a:t>
            </a: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ATEM?</a:t>
            </a:r>
          </a:p>
          <a:p>
            <a:pPr marL="800100" lvl="1" indent="-342900" eaLnBrk="0" fontAlgn="base" hangingPunct="0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identify IP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responses?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endParaRPr lang="en-CA" sz="28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690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experiments</a:t>
            </a:r>
            <a:br>
              <a:rPr lang="en-CA" dirty="0" smtClean="0"/>
            </a:br>
            <a:endParaRPr lang="en-CA" dirty="0"/>
          </a:p>
        </p:txBody>
      </p:sp>
      <p:sp>
        <p:nvSpPr>
          <p:cNvPr id="8" name="Oval 3"/>
          <p:cNvSpPr/>
          <p:nvPr/>
        </p:nvSpPr>
        <p:spPr>
          <a:xfrm>
            <a:off x="-5181600" y="2122877"/>
            <a:ext cx="2209800" cy="22098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i="1"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6739350" y="7467600"/>
            <a:ext cx="7239000" cy="2199077"/>
            <a:chOff x="-6739350" y="7467600"/>
            <a:chExt cx="7239000" cy="2199077"/>
          </a:xfrm>
        </p:grpSpPr>
        <p:grpSp>
          <p:nvGrpSpPr>
            <p:cNvPr id="9" name="Group 24"/>
            <p:cNvGrpSpPr/>
            <p:nvPr/>
          </p:nvGrpSpPr>
          <p:grpSpPr>
            <a:xfrm flipH="1">
              <a:off x="-6739350" y="7467600"/>
              <a:ext cx="1371600" cy="2199077"/>
              <a:chOff x="685800" y="1687123"/>
              <a:chExt cx="1371600" cy="2199077"/>
            </a:xfrm>
          </p:grpSpPr>
          <p:grpSp>
            <p:nvGrpSpPr>
              <p:cNvPr id="39" name="Group 20"/>
              <p:cNvGrpSpPr/>
              <p:nvPr/>
            </p:nvGrpSpPr>
            <p:grpSpPr>
              <a:xfrm>
                <a:off x="685800" y="2362200"/>
                <a:ext cx="1371600" cy="1524000"/>
                <a:chOff x="685800" y="2362200"/>
                <a:chExt cx="2209800" cy="1524000"/>
              </a:xfrm>
            </p:grpSpPr>
            <p:cxnSp>
              <p:nvCxnSpPr>
                <p:cNvPr id="41" name="Straight Arrow Connector 12"/>
                <p:cNvCxnSpPr/>
                <p:nvPr/>
              </p:nvCxnSpPr>
              <p:spPr>
                <a:xfrm>
                  <a:off x="685800" y="2362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13"/>
                <p:cNvCxnSpPr/>
                <p:nvPr/>
              </p:nvCxnSpPr>
              <p:spPr>
                <a:xfrm>
                  <a:off x="685800" y="2870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14"/>
                <p:cNvCxnSpPr/>
                <p:nvPr/>
              </p:nvCxnSpPr>
              <p:spPr>
                <a:xfrm>
                  <a:off x="685800" y="3378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15"/>
                <p:cNvCxnSpPr/>
                <p:nvPr/>
              </p:nvCxnSpPr>
              <p:spPr>
                <a:xfrm>
                  <a:off x="685800" y="3886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/>
              <p:cNvSpPr txBox="1"/>
              <p:nvPr/>
            </p:nvSpPr>
            <p:spPr>
              <a:xfrm>
                <a:off x="990600" y="1687123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1" i="1" dirty="0">
                    <a:latin typeface="Arial" panose="020B0604020202020204" pitchFamily="34" charset="0"/>
                    <a:cs typeface="Arial" pitchFamily="34" charset="0"/>
                  </a:rPr>
                  <a:t>J</a:t>
                </a:r>
                <a:endParaRPr lang="en-CA" sz="4000" b="1" i="1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" name="Group 25"/>
            <p:cNvGrpSpPr/>
            <p:nvPr/>
          </p:nvGrpSpPr>
          <p:grpSpPr>
            <a:xfrm flipH="1">
              <a:off x="-871950" y="7467600"/>
              <a:ext cx="1371600" cy="2199077"/>
              <a:chOff x="685800" y="1687123"/>
              <a:chExt cx="1371600" cy="2199077"/>
            </a:xfrm>
          </p:grpSpPr>
          <p:grpSp>
            <p:nvGrpSpPr>
              <p:cNvPr id="33" name="Group 26"/>
              <p:cNvGrpSpPr/>
              <p:nvPr/>
            </p:nvGrpSpPr>
            <p:grpSpPr>
              <a:xfrm>
                <a:off x="685800" y="2362200"/>
                <a:ext cx="1371600" cy="1524000"/>
                <a:chOff x="685800" y="2362200"/>
                <a:chExt cx="2209800" cy="1524000"/>
              </a:xfrm>
            </p:grpSpPr>
            <p:cxnSp>
              <p:nvCxnSpPr>
                <p:cNvPr id="35" name="Straight Arrow Connector 28"/>
                <p:cNvCxnSpPr/>
                <p:nvPr/>
              </p:nvCxnSpPr>
              <p:spPr>
                <a:xfrm>
                  <a:off x="685800" y="2362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29"/>
                <p:cNvCxnSpPr/>
                <p:nvPr/>
              </p:nvCxnSpPr>
              <p:spPr>
                <a:xfrm>
                  <a:off x="685800" y="2870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0"/>
                <p:cNvCxnSpPr/>
                <p:nvPr/>
              </p:nvCxnSpPr>
              <p:spPr>
                <a:xfrm>
                  <a:off x="685800" y="3378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1"/>
                <p:cNvCxnSpPr/>
                <p:nvPr/>
              </p:nvCxnSpPr>
              <p:spPr>
                <a:xfrm>
                  <a:off x="685800" y="3886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990600" y="1687123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1" i="1" dirty="0" smtClean="0">
                    <a:latin typeface="Arial" panose="020B0604020202020204" pitchFamily="34" charset="0"/>
                    <a:cs typeface="Arial" pitchFamily="34" charset="0"/>
                  </a:rPr>
                  <a:t>J</a:t>
                </a:r>
                <a:endParaRPr lang="en-CA" sz="4000" b="1" i="1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2" name="Block Arc 5"/>
          <p:cNvSpPr/>
          <p:nvPr/>
        </p:nvSpPr>
        <p:spPr>
          <a:xfrm>
            <a:off x="-6653562" y="1360877"/>
            <a:ext cx="5105400" cy="1295400"/>
          </a:xfrm>
          <a:prstGeom prst="blockArc">
            <a:avLst>
              <a:gd name="adj1" fmla="val 8868328"/>
              <a:gd name="adj2" fmla="val 1815700"/>
              <a:gd name="adj3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Block Arc 21"/>
          <p:cNvSpPr/>
          <p:nvPr/>
        </p:nvSpPr>
        <p:spPr>
          <a:xfrm flipV="1">
            <a:off x="-6675864" y="3923801"/>
            <a:ext cx="5105400" cy="1295400"/>
          </a:xfrm>
          <a:prstGeom prst="blockArc">
            <a:avLst>
              <a:gd name="adj1" fmla="val 8868328"/>
              <a:gd name="adj2" fmla="val 1815700"/>
              <a:gd name="adj3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Half Frame 6"/>
          <p:cNvSpPr/>
          <p:nvPr/>
        </p:nvSpPr>
        <p:spPr>
          <a:xfrm rot="16200000" flipV="1">
            <a:off x="-4312920" y="1233123"/>
            <a:ext cx="272534" cy="272534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Half Frame 23"/>
          <p:cNvSpPr/>
          <p:nvPr/>
        </p:nvSpPr>
        <p:spPr>
          <a:xfrm rot="5400000" flipH="1">
            <a:off x="-4160520" y="5088843"/>
            <a:ext cx="272534" cy="272534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own Arrow 7"/>
          <p:cNvSpPr/>
          <p:nvPr/>
        </p:nvSpPr>
        <p:spPr>
          <a:xfrm rot="5400000">
            <a:off x="-4229100" y="2846777"/>
            <a:ext cx="304800" cy="762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22" name="Group 37"/>
          <p:cNvGrpSpPr/>
          <p:nvPr/>
        </p:nvGrpSpPr>
        <p:grpSpPr>
          <a:xfrm>
            <a:off x="-5128260" y="2427677"/>
            <a:ext cx="2156460" cy="1524000"/>
            <a:chOff x="3558540" y="2286000"/>
            <a:chExt cx="2156460" cy="1524000"/>
          </a:xfrm>
        </p:grpSpPr>
        <p:sp>
          <p:nvSpPr>
            <p:cNvPr id="23" name="Cross 38"/>
            <p:cNvSpPr/>
            <p:nvPr/>
          </p:nvSpPr>
          <p:spPr>
            <a:xfrm>
              <a:off x="3831074" y="2286000"/>
              <a:ext cx="276106" cy="276106"/>
            </a:xfrm>
            <a:prstGeom prst="plus">
              <a:avLst>
                <a:gd name="adj" fmla="val 4542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Cross 39"/>
            <p:cNvSpPr/>
            <p:nvPr/>
          </p:nvSpPr>
          <p:spPr>
            <a:xfrm>
              <a:off x="3671947" y="2597973"/>
              <a:ext cx="276106" cy="276106"/>
            </a:xfrm>
            <a:prstGeom prst="plus">
              <a:avLst>
                <a:gd name="adj" fmla="val 4542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Cross 40"/>
            <p:cNvSpPr/>
            <p:nvPr/>
          </p:nvSpPr>
          <p:spPr>
            <a:xfrm>
              <a:off x="3662541" y="3221920"/>
              <a:ext cx="276106" cy="276106"/>
            </a:xfrm>
            <a:prstGeom prst="plus">
              <a:avLst>
                <a:gd name="adj" fmla="val 4542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Cross 41"/>
            <p:cNvSpPr/>
            <p:nvPr/>
          </p:nvSpPr>
          <p:spPr>
            <a:xfrm>
              <a:off x="3831074" y="3533894"/>
              <a:ext cx="276106" cy="276106"/>
            </a:xfrm>
            <a:prstGeom prst="plus">
              <a:avLst>
                <a:gd name="adj" fmla="val 4542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Cross 42"/>
            <p:cNvSpPr/>
            <p:nvPr/>
          </p:nvSpPr>
          <p:spPr>
            <a:xfrm>
              <a:off x="3558540" y="2909946"/>
              <a:ext cx="276106" cy="276106"/>
            </a:xfrm>
            <a:prstGeom prst="plus">
              <a:avLst>
                <a:gd name="adj" fmla="val 4542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Minus 43"/>
            <p:cNvSpPr/>
            <p:nvPr/>
          </p:nvSpPr>
          <p:spPr>
            <a:xfrm>
              <a:off x="5124688" y="2401192"/>
              <a:ext cx="295156" cy="45719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Minus 44"/>
            <p:cNvSpPr/>
            <p:nvPr/>
          </p:nvSpPr>
          <p:spPr>
            <a:xfrm>
              <a:off x="5334000" y="2713166"/>
              <a:ext cx="295156" cy="45719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Minus 45"/>
            <p:cNvSpPr/>
            <p:nvPr/>
          </p:nvSpPr>
          <p:spPr>
            <a:xfrm>
              <a:off x="5419844" y="3025139"/>
              <a:ext cx="295156" cy="45719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Minus 46"/>
            <p:cNvSpPr/>
            <p:nvPr/>
          </p:nvSpPr>
          <p:spPr>
            <a:xfrm>
              <a:off x="5334000" y="3355340"/>
              <a:ext cx="295156" cy="45719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Minus 47"/>
            <p:cNvSpPr/>
            <p:nvPr/>
          </p:nvSpPr>
          <p:spPr>
            <a:xfrm>
              <a:off x="5189716" y="3649087"/>
              <a:ext cx="295156" cy="45719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-4687560" y="2514600"/>
            <a:ext cx="133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J </a:t>
            </a:r>
            <a:r>
              <a:rPr lang="en-CA" sz="36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pol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34228" y="1562681"/>
            <a:ext cx="5098184" cy="4219904"/>
            <a:chOff x="3534228" y="1562681"/>
            <a:chExt cx="5098184" cy="4219904"/>
          </a:xfrm>
        </p:grpSpPr>
        <p:grpSp>
          <p:nvGrpSpPr>
            <p:cNvPr id="153" name="그룹 152"/>
            <p:cNvGrpSpPr/>
            <p:nvPr/>
          </p:nvGrpSpPr>
          <p:grpSpPr>
            <a:xfrm flipH="1">
              <a:off x="3534228" y="1562681"/>
              <a:ext cx="1571172" cy="1044773"/>
              <a:chOff x="76199" y="1459104"/>
              <a:chExt cx="1571172" cy="1044773"/>
            </a:xfrm>
          </p:grpSpPr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44" t="55799" r="47894" b="26303"/>
              <a:stretch/>
            </p:blipFill>
            <p:spPr>
              <a:xfrm flipH="1">
                <a:off x="76199" y="1459104"/>
                <a:ext cx="1094014" cy="438400"/>
              </a:xfrm>
              <a:prstGeom prst="rect">
                <a:avLst/>
              </a:prstGeom>
            </p:spPr>
          </p:pic>
          <p:cxnSp>
            <p:nvCxnSpPr>
              <p:cNvPr id="139" name="직선 연결선 138"/>
              <p:cNvCxnSpPr/>
              <p:nvPr/>
            </p:nvCxnSpPr>
            <p:spPr bwMode="auto">
              <a:xfrm>
                <a:off x="1037771" y="1678304"/>
                <a:ext cx="304800" cy="74937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타원 142"/>
              <p:cNvSpPr/>
              <p:nvPr/>
            </p:nvSpPr>
            <p:spPr bwMode="auto">
              <a:xfrm>
                <a:off x="1037771" y="2362200"/>
                <a:ext cx="609600" cy="14167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45" name="직선 연결선 144"/>
              <p:cNvCxnSpPr>
                <a:stCxn id="143" idx="2"/>
                <a:endCxn id="143" idx="6"/>
              </p:cNvCxnSpPr>
              <p:nvPr/>
            </p:nvCxnSpPr>
            <p:spPr bwMode="auto">
              <a:xfrm>
                <a:off x="1037771" y="2433039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7" name="직선 연결선 146"/>
              <p:cNvCxnSpPr>
                <a:stCxn id="143" idx="0"/>
                <a:endCxn id="143" idx="4"/>
              </p:cNvCxnSpPr>
              <p:nvPr/>
            </p:nvCxnSpPr>
            <p:spPr bwMode="auto">
              <a:xfrm flipH="1">
                <a:off x="1342571" y="2362200"/>
                <a:ext cx="0" cy="14167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0" name="직선 연결선 149"/>
              <p:cNvCxnSpPr>
                <a:stCxn id="143" idx="3"/>
                <a:endCxn id="143" idx="7"/>
              </p:cNvCxnSpPr>
              <p:nvPr/>
            </p:nvCxnSpPr>
            <p:spPr bwMode="auto">
              <a:xfrm flipV="1">
                <a:off x="1127045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" name="직선 연결선 151"/>
              <p:cNvCxnSpPr>
                <a:stCxn id="143" idx="1"/>
                <a:endCxn id="143" idx="5"/>
              </p:cNvCxnSpPr>
              <p:nvPr/>
            </p:nvCxnSpPr>
            <p:spPr bwMode="auto">
              <a:xfrm>
                <a:off x="1127045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037" y="2837765"/>
              <a:ext cx="3487375" cy="294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80600" y="1371600"/>
            <a:ext cx="8282400" cy="1475177"/>
            <a:chOff x="480600" y="1371600"/>
            <a:chExt cx="8282400" cy="1475177"/>
          </a:xfrm>
        </p:grpSpPr>
        <p:cxnSp>
          <p:nvCxnSpPr>
            <p:cNvPr id="81" name="직선 연결선 80"/>
            <p:cNvCxnSpPr/>
            <p:nvPr/>
          </p:nvCxnSpPr>
          <p:spPr bwMode="auto">
            <a:xfrm flipH="1">
              <a:off x="480600" y="2846777"/>
              <a:ext cx="4320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28" name="그룹 127"/>
            <p:cNvGrpSpPr/>
            <p:nvPr/>
          </p:nvGrpSpPr>
          <p:grpSpPr>
            <a:xfrm flipH="1">
              <a:off x="1828798" y="2397197"/>
              <a:ext cx="685801" cy="446477"/>
              <a:chOff x="380999" y="1981200"/>
              <a:chExt cx="685801" cy="446477"/>
            </a:xfrm>
          </p:grpSpPr>
          <p:cxnSp>
            <p:nvCxnSpPr>
              <p:cNvPr id="117" name="직선 연결선 116"/>
              <p:cNvCxnSpPr/>
              <p:nvPr/>
            </p:nvCxnSpPr>
            <p:spPr bwMode="auto">
              <a:xfrm flipV="1">
                <a:off x="380999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9" name="직선 연결선 118"/>
              <p:cNvCxnSpPr/>
              <p:nvPr/>
            </p:nvCxnSpPr>
            <p:spPr bwMode="auto">
              <a:xfrm>
                <a:off x="380999" y="2122877"/>
                <a:ext cx="68580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직선 연결선 128"/>
              <p:cNvCxnSpPr/>
              <p:nvPr/>
            </p:nvCxnSpPr>
            <p:spPr bwMode="auto">
              <a:xfrm flipV="1">
                <a:off x="1066800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7" name="타원 126"/>
              <p:cNvSpPr/>
              <p:nvPr/>
            </p:nvSpPr>
            <p:spPr bwMode="auto">
              <a:xfrm>
                <a:off x="586740" y="1981200"/>
                <a:ext cx="266700" cy="28194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CA" sz="1200" dirty="0" smtClean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V</a:t>
                </a:r>
                <a:endParaRPr kumimoji="0" lang="en-CA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 flipH="1">
              <a:off x="609597" y="2397197"/>
              <a:ext cx="685803" cy="446477"/>
              <a:chOff x="380997" y="1981200"/>
              <a:chExt cx="685803" cy="446477"/>
            </a:xfrm>
          </p:grpSpPr>
          <p:cxnSp>
            <p:nvCxnSpPr>
              <p:cNvPr id="134" name="직선 연결선 133"/>
              <p:cNvCxnSpPr/>
              <p:nvPr/>
            </p:nvCxnSpPr>
            <p:spPr bwMode="auto">
              <a:xfrm flipV="1">
                <a:off x="380997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직선 연결선 134"/>
              <p:cNvCxnSpPr/>
              <p:nvPr/>
            </p:nvCxnSpPr>
            <p:spPr bwMode="auto">
              <a:xfrm>
                <a:off x="380999" y="2122877"/>
                <a:ext cx="68580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6" name="직선 연결선 135"/>
              <p:cNvCxnSpPr/>
              <p:nvPr/>
            </p:nvCxnSpPr>
            <p:spPr bwMode="auto">
              <a:xfrm flipV="1">
                <a:off x="1066800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7" name="타원 136"/>
              <p:cNvSpPr/>
              <p:nvPr/>
            </p:nvSpPr>
            <p:spPr bwMode="auto">
              <a:xfrm>
                <a:off x="586740" y="1981200"/>
                <a:ext cx="266700" cy="28194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CA" sz="1200" dirty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I</a:t>
                </a:r>
                <a:endParaRPr kumimoji="0" lang="en-CA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" t="67313" r="2292" b="6111"/>
            <a:stretch/>
          </p:blipFill>
          <p:spPr>
            <a:xfrm>
              <a:off x="5247862" y="1371600"/>
              <a:ext cx="3515138" cy="105588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TextBox 156"/>
            <p:cNvSpPr txBox="1"/>
            <p:nvPr/>
          </p:nvSpPr>
          <p:spPr>
            <a:xfrm>
              <a:off x="495300" y="2069068"/>
              <a:ext cx="81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smtClean="0">
                  <a:latin typeface="Arial" pitchFamily="34" charset="0"/>
                  <a:cs typeface="Arial" pitchFamily="34" charset="0"/>
                </a:rPr>
                <a:t>Current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728014" y="2071914"/>
              <a:ext cx="81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smtClean="0">
                  <a:latin typeface="Arial" pitchFamily="34" charset="0"/>
                  <a:cs typeface="Arial" pitchFamily="34" charset="0"/>
                </a:rPr>
                <a:t>Voltage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3791403" y="5410200"/>
            <a:ext cx="4923972" cy="990842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transients </a:t>
            </a: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(dB/</a:t>
            </a:r>
            <a:r>
              <a:rPr lang="en-CA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coincident loop system 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1768353" y="3528514"/>
            <a:ext cx="762000" cy="762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24200"/>
            <a:ext cx="1997392" cy="166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3589078" cy="117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062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19200"/>
            <a:ext cx="8305800" cy="4419600"/>
          </a:xfrm>
        </p:spPr>
        <p:txBody>
          <a:bodyPr/>
          <a:lstStyle/>
          <a:p>
            <a:r>
              <a:rPr lang="en-CA" sz="2800" dirty="0" smtClean="0"/>
              <a:t>Conductivity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719299" y="18748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- 20 m core cells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- 69 x 69 x 50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457200" lvl="1" indent="0">
              <a:buFontTx/>
              <a:buNone/>
            </a:pPr>
            <a:r>
              <a:rPr lang="el-GR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kern="0" baseline="-25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kern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η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</a:t>
            </a:r>
          </a:p>
          <a:p>
            <a:pPr marL="457200" lvl="1" indent="0">
              <a:buFontTx/>
              <a:buNone/>
            </a:pP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τ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= 0.01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- 80m x 80m x 80m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- 60m below surface</a:t>
            </a:r>
          </a:p>
          <a:p>
            <a:pPr lvl="1">
              <a:buFontTx/>
              <a:buChar char="-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5175307" y="5175952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Depth (m)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2" name="Picture 4" descr="C:\Users\SEOGI\AppData\Local\Temp\x10sctmp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5" t="51302" r="31576" b="32118"/>
          <a:stretch/>
        </p:blipFill>
        <p:spPr bwMode="auto">
          <a:xfrm>
            <a:off x="703546" y="4705457"/>
            <a:ext cx="4419600" cy="11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 bwMode="auto">
          <a:xfrm>
            <a:off x="703546" y="4705457"/>
            <a:ext cx="4419600" cy="11195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03063" y="481103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-60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03063" y="5277479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-160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966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-400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78826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400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8" descr="C:\Users\SEOGI\AppData\Local\Temp\x10sctmp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20313" r="32796" b="18228"/>
          <a:stretch/>
        </p:blipFill>
        <p:spPr bwMode="auto">
          <a:xfrm>
            <a:off x="1814286" y="1973262"/>
            <a:ext cx="2305534" cy="237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 rot="5400000">
            <a:off x="1625593" y="2014546"/>
            <a:ext cx="2682891" cy="2295528"/>
            <a:chOff x="1509486" y="2362200"/>
            <a:chExt cx="3291115" cy="2295528"/>
          </a:xfrm>
        </p:grpSpPr>
        <p:cxnSp>
          <p:nvCxnSpPr>
            <p:cNvPr id="14" name="직선 연결선 13"/>
            <p:cNvCxnSpPr/>
            <p:nvPr/>
          </p:nvCxnSpPr>
          <p:spPr bwMode="auto">
            <a:xfrm flipV="1">
              <a:off x="1509486" y="2362200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 flipV="1">
              <a:off x="1509487" y="4657727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" name="그룹 18"/>
          <p:cNvGrpSpPr/>
          <p:nvPr/>
        </p:nvGrpSpPr>
        <p:grpSpPr>
          <a:xfrm rot="10800000">
            <a:off x="1636489" y="1981427"/>
            <a:ext cx="2682890" cy="2357210"/>
            <a:chOff x="1509486" y="2297343"/>
            <a:chExt cx="3291114" cy="2357210"/>
          </a:xfrm>
        </p:grpSpPr>
        <p:cxnSp>
          <p:nvCxnSpPr>
            <p:cNvPr id="20" name="직선 연결선 19"/>
            <p:cNvCxnSpPr/>
            <p:nvPr/>
          </p:nvCxnSpPr>
          <p:spPr bwMode="auto">
            <a:xfrm flipV="1">
              <a:off x="1509486" y="2297343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 flipV="1">
              <a:off x="1509486" y="4654552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5" name="그룹 24"/>
          <p:cNvGrpSpPr/>
          <p:nvPr/>
        </p:nvGrpSpPr>
        <p:grpSpPr>
          <a:xfrm>
            <a:off x="1819276" y="1600200"/>
            <a:ext cx="2295524" cy="369332"/>
            <a:chOff x="1819276" y="1836737"/>
            <a:chExt cx="229552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209800" y="1836737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itchFamily="34" charset="0"/>
                  <a:cs typeface="Arial" pitchFamily="34" charset="0"/>
                </a:rPr>
                <a:t>8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00 m</a:t>
              </a:r>
              <a:endParaRPr lang="en-CA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 bwMode="auto">
            <a:xfrm flipH="1">
              <a:off x="1819276" y="2021403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화살표 연결선 25"/>
            <p:cNvCxnSpPr/>
            <p:nvPr/>
          </p:nvCxnSpPr>
          <p:spPr bwMode="auto">
            <a:xfrm>
              <a:off x="3724276" y="2019300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그룹 27"/>
          <p:cNvGrpSpPr/>
          <p:nvPr/>
        </p:nvGrpSpPr>
        <p:grpSpPr>
          <a:xfrm rot="5400000">
            <a:off x="3163372" y="2974459"/>
            <a:ext cx="2295524" cy="369332"/>
            <a:chOff x="1819276" y="1836737"/>
            <a:chExt cx="2295524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2209800" y="1836737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itchFamily="34" charset="0"/>
                  <a:cs typeface="Arial" pitchFamily="34" charset="0"/>
                </a:rPr>
                <a:t>8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00 m</a:t>
              </a:r>
              <a:endParaRPr lang="en-CA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 bwMode="auto">
            <a:xfrm flipH="1">
              <a:off x="1819276" y="2021403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화살표 연결선 30"/>
            <p:cNvCxnSpPr/>
            <p:nvPr/>
          </p:nvCxnSpPr>
          <p:spPr bwMode="auto">
            <a:xfrm>
              <a:off x="3724276" y="2019300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2" name="TextBox 41"/>
          <p:cNvSpPr txBox="1"/>
          <p:nvPr/>
        </p:nvSpPr>
        <p:spPr>
          <a:xfrm>
            <a:off x="2235200" y="43434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East-West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926350" y="294586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North-South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821243" y="1979941"/>
            <a:ext cx="2289778" cy="2365348"/>
          </a:xfrm>
          <a:prstGeom prst="rect">
            <a:avLst/>
          </a:prstGeom>
          <a:solidFill>
            <a:srgbClr val="0000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 bwMode="auto">
          <a:xfrm>
            <a:off x="1814286" y="3115137"/>
            <a:ext cx="230553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 bwMode="auto">
          <a:xfrm>
            <a:off x="710360" y="4708372"/>
            <a:ext cx="4412782" cy="1116639"/>
          </a:xfrm>
          <a:prstGeom prst="rect">
            <a:avLst/>
          </a:prstGeom>
          <a:solidFill>
            <a:srgbClr val="0000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703546" y="4698545"/>
            <a:ext cx="4419600" cy="607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직선 연결선 37"/>
          <p:cNvCxnSpPr/>
          <p:nvPr/>
        </p:nvCxnSpPr>
        <p:spPr bwMode="auto">
          <a:xfrm flipH="1">
            <a:off x="575706" y="5010631"/>
            <a:ext cx="46042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직선 연결선 39"/>
          <p:cNvCxnSpPr/>
          <p:nvPr/>
        </p:nvCxnSpPr>
        <p:spPr bwMode="auto">
          <a:xfrm flipH="1">
            <a:off x="575706" y="5457037"/>
            <a:ext cx="46042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연결선 40"/>
          <p:cNvCxnSpPr/>
          <p:nvPr/>
        </p:nvCxnSpPr>
        <p:spPr bwMode="auto">
          <a:xfrm flipH="1">
            <a:off x="2727080" y="4698547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연결선 43"/>
          <p:cNvCxnSpPr/>
          <p:nvPr/>
        </p:nvCxnSpPr>
        <p:spPr bwMode="auto">
          <a:xfrm flipH="1">
            <a:off x="3198790" y="4703383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연결선 46"/>
          <p:cNvCxnSpPr/>
          <p:nvPr/>
        </p:nvCxnSpPr>
        <p:spPr bwMode="auto">
          <a:xfrm flipH="1">
            <a:off x="703546" y="4705198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연결선 47"/>
          <p:cNvCxnSpPr/>
          <p:nvPr/>
        </p:nvCxnSpPr>
        <p:spPr bwMode="auto">
          <a:xfrm flipH="1">
            <a:off x="5123142" y="4708372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2205594" y="6107668"/>
            <a:ext cx="1518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East-West (m)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76708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-30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33908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50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19800" y="3429000"/>
            <a:ext cx="2209800" cy="1256985"/>
            <a:chOff x="6019800" y="3429000"/>
            <a:chExt cx="2209800" cy="1256985"/>
          </a:xfrm>
        </p:grpSpPr>
        <p:sp>
          <p:nvSpPr>
            <p:cNvPr id="54" name="모서리가 둥근 직사각형 23"/>
            <p:cNvSpPr/>
            <p:nvPr/>
          </p:nvSpPr>
          <p:spPr bwMode="auto">
            <a:xfrm>
              <a:off x="6019800" y="4224377"/>
              <a:ext cx="2209800" cy="46160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5" name="모서리가 둥근 직사각형 23"/>
            <p:cNvSpPr/>
            <p:nvPr/>
          </p:nvSpPr>
          <p:spPr bwMode="auto">
            <a:xfrm>
              <a:off x="6019800" y="3429000"/>
              <a:ext cx="2209800" cy="46160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651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19200"/>
            <a:ext cx="8305800" cy="4419600"/>
          </a:xfrm>
        </p:spPr>
        <p:txBody>
          <a:bodyPr/>
          <a:lstStyle/>
          <a:p>
            <a:r>
              <a:rPr lang="en-CA" sz="2800" dirty="0" smtClean="0"/>
              <a:t>IP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719299" y="18748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- 20 m core cells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- 69 x 69 x 50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457200" lvl="1" indent="0">
              <a:buFontTx/>
              <a:buNone/>
            </a:pPr>
            <a:r>
              <a:rPr lang="el-GR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kern="0" baseline="-25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kern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η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</a:t>
            </a:r>
          </a:p>
          <a:p>
            <a:pPr marL="457200" lvl="1" indent="0">
              <a:buFontTx/>
              <a:buNone/>
            </a:pP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τ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= 0.01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- 80m x 80m x 80m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- 60m below surface</a:t>
            </a:r>
          </a:p>
          <a:p>
            <a:pPr lvl="1">
              <a:buFontTx/>
              <a:buChar char="-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51966" y="4621329"/>
            <a:ext cx="5716518" cy="1824893"/>
            <a:chOff x="76200" y="4621329"/>
            <a:chExt cx="5716518" cy="1824893"/>
          </a:xfrm>
        </p:grpSpPr>
        <p:sp>
          <p:nvSpPr>
            <p:cNvPr id="36" name="TextBox 35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76200" y="4698545"/>
              <a:ext cx="5569163" cy="1747677"/>
              <a:chOff x="105620" y="4774745"/>
              <a:chExt cx="5569163" cy="1747677"/>
            </a:xfrm>
          </p:grpSpPr>
          <p:pic>
            <p:nvPicPr>
              <p:cNvPr id="12292" name="Picture 4" descr="C:\Users\SEOGI\AppData\Local\Temp\x10sctmp1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25" t="51302" r="31576" b="32118"/>
              <a:stretch/>
            </p:blipFill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직선 연결선 8"/>
              <p:cNvCxnSpPr/>
              <p:nvPr/>
            </p:nvCxnSpPr>
            <p:spPr bwMode="auto">
              <a:xfrm>
                <a:off x="457200" y="4774745"/>
                <a:ext cx="4419600" cy="607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직사각형 3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직선 연결선 39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직선 연결선 40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직선 연결선 43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TextBox 42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7" name="직선 연결선 46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직선 연결선 47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Box 48"/>
              <p:cNvSpPr txBox="1"/>
              <p:nvPr/>
            </p:nvSpPr>
            <p:spPr>
              <a:xfrm>
                <a:off x="1959248" y="6183868"/>
                <a:ext cx="1518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East-West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480973" y="1600200"/>
            <a:ext cx="3014827" cy="3081754"/>
            <a:chOff x="1480973" y="1600200"/>
            <a:chExt cx="3014827" cy="3081754"/>
          </a:xfrm>
        </p:grpSpPr>
        <p:grpSp>
          <p:nvGrpSpPr>
            <p:cNvPr id="45" name="그룹 44"/>
            <p:cNvGrpSpPr/>
            <p:nvPr/>
          </p:nvGrpSpPr>
          <p:grpSpPr>
            <a:xfrm>
              <a:off x="1636489" y="1600200"/>
              <a:ext cx="2859311" cy="2903555"/>
              <a:chOff x="1636489" y="1836737"/>
              <a:chExt cx="2859311" cy="2903555"/>
            </a:xfrm>
          </p:grpSpPr>
          <p:pic>
            <p:nvPicPr>
              <p:cNvPr id="6" name="Picture 8" descr="C:\Users\SEOGI\AppData\Local\Temp\x10sctmp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2" t="20313" r="32796" b="18228"/>
              <a:stretch/>
            </p:blipFill>
            <p:spPr bwMode="auto">
              <a:xfrm>
                <a:off x="1814286" y="2209799"/>
                <a:ext cx="2305534" cy="2370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직선 연결선 2"/>
              <p:cNvCxnSpPr/>
              <p:nvPr/>
            </p:nvCxnSpPr>
            <p:spPr bwMode="auto">
              <a:xfrm>
                <a:off x="1814286" y="3351674"/>
                <a:ext cx="230553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2" name="그룹 11"/>
              <p:cNvGrpSpPr/>
              <p:nvPr/>
            </p:nvGrpSpPr>
            <p:grpSpPr>
              <a:xfrm rot="5400000">
                <a:off x="1625593" y="2251083"/>
                <a:ext cx="2682891" cy="2295528"/>
                <a:chOff x="1509486" y="2362200"/>
                <a:chExt cx="3291115" cy="2295528"/>
              </a:xfrm>
            </p:grpSpPr>
            <p:cxnSp>
              <p:nvCxnSpPr>
                <p:cNvPr id="14" name="직선 연결선 13"/>
                <p:cNvCxnSpPr/>
                <p:nvPr/>
              </p:nvCxnSpPr>
              <p:spPr bwMode="auto">
                <a:xfrm flipV="1">
                  <a:off x="1509486" y="2362200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직선 연결선 14"/>
                <p:cNvCxnSpPr/>
                <p:nvPr/>
              </p:nvCxnSpPr>
              <p:spPr bwMode="auto">
                <a:xfrm flipV="1">
                  <a:off x="1509487" y="4657727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9" name="그룹 18"/>
              <p:cNvGrpSpPr/>
              <p:nvPr/>
            </p:nvGrpSpPr>
            <p:grpSpPr>
              <a:xfrm rot="10800000">
                <a:off x="1636489" y="2217964"/>
                <a:ext cx="2682890" cy="2357210"/>
                <a:chOff x="1509486" y="2297343"/>
                <a:chExt cx="3291114" cy="2357210"/>
              </a:xfrm>
            </p:grpSpPr>
            <p:cxnSp>
              <p:nvCxnSpPr>
                <p:cNvPr id="20" name="직선 연결선 19"/>
                <p:cNvCxnSpPr/>
                <p:nvPr/>
              </p:nvCxnSpPr>
              <p:spPr bwMode="auto">
                <a:xfrm flipV="1">
                  <a:off x="1509486" y="2297343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직선 연결선 20"/>
                <p:cNvCxnSpPr/>
                <p:nvPr/>
              </p:nvCxnSpPr>
              <p:spPr bwMode="auto">
                <a:xfrm flipV="1">
                  <a:off x="1509486" y="4654552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5" name="그룹 24"/>
              <p:cNvGrpSpPr/>
              <p:nvPr/>
            </p:nvGrpSpPr>
            <p:grpSpPr>
              <a:xfrm>
                <a:off x="1819276" y="1836737"/>
                <a:ext cx="2295524" cy="369332"/>
                <a:chOff x="1819276" y="1836737"/>
                <a:chExt cx="2295524" cy="36933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209800" y="1836737"/>
                  <a:ext cx="1447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itchFamily="34" charset="0"/>
                      <a:cs typeface="Arial" pitchFamily="34" charset="0"/>
                    </a:rPr>
                    <a:t>8</a:t>
                  </a:r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00 m</a:t>
                  </a:r>
                  <a:endParaRPr lang="en-CA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24" name="직선 화살표 연결선 23"/>
                <p:cNvCxnSpPr/>
                <p:nvPr/>
              </p:nvCxnSpPr>
              <p:spPr bwMode="auto">
                <a:xfrm flipH="1">
                  <a:off x="1819276" y="2021403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" name="직선 화살표 연결선 25"/>
                <p:cNvCxnSpPr/>
                <p:nvPr/>
              </p:nvCxnSpPr>
              <p:spPr bwMode="auto">
                <a:xfrm>
                  <a:off x="3724276" y="2019300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8" name="그룹 27"/>
              <p:cNvGrpSpPr/>
              <p:nvPr/>
            </p:nvGrpSpPr>
            <p:grpSpPr>
              <a:xfrm rot="5400000">
                <a:off x="3163372" y="3210996"/>
                <a:ext cx="2295524" cy="369332"/>
                <a:chOff x="1819276" y="1836737"/>
                <a:chExt cx="2295524" cy="369332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2209800" y="1836737"/>
                  <a:ext cx="1447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itchFamily="34" charset="0"/>
                      <a:cs typeface="Arial" pitchFamily="34" charset="0"/>
                    </a:rPr>
                    <a:t>8</a:t>
                  </a:r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00 m</a:t>
                  </a:r>
                  <a:endParaRPr lang="en-CA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30" name="직선 화살표 연결선 29"/>
                <p:cNvCxnSpPr/>
                <p:nvPr/>
              </p:nvCxnSpPr>
              <p:spPr bwMode="auto">
                <a:xfrm flipH="1">
                  <a:off x="1819276" y="2021403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직선 화살표 연결선 30"/>
                <p:cNvCxnSpPr/>
                <p:nvPr/>
              </p:nvCxnSpPr>
              <p:spPr bwMode="auto">
                <a:xfrm>
                  <a:off x="3724276" y="2019300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42" name="TextBox 41"/>
            <p:cNvSpPr txBox="1"/>
            <p:nvPr/>
          </p:nvSpPr>
          <p:spPr>
            <a:xfrm>
              <a:off x="2235200" y="43434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East-West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926350" y="294586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North-South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7" name="모서리가 둥근 직사각형 23"/>
          <p:cNvSpPr/>
          <p:nvPr/>
        </p:nvSpPr>
        <p:spPr bwMode="auto">
          <a:xfrm>
            <a:off x="6019800" y="4582706"/>
            <a:ext cx="2209800" cy="75402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3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sz="2800" dirty="0" smtClean="0"/>
              <a:t>Geometry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br>
              <a:rPr lang="en-CA" dirty="0" smtClean="0"/>
            </a:br>
            <a:endParaRPr lang="en-CA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85826"/>
            <a:ext cx="3828753" cy="382875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19299" y="15700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VMD source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- 30m </a:t>
            </a: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surface</a:t>
            </a: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Coincident loop</a:t>
            </a: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Step-off waveform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7×31 = 217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-Rx pair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Receivers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Collocated with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Measuring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- 10</a:t>
            </a:r>
            <a:r>
              <a:rPr lang="en-US" kern="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US" kern="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</a:p>
        </p:txBody>
      </p:sp>
      <p:grpSp>
        <p:nvGrpSpPr>
          <p:cNvPr id="7" name="그룹 152"/>
          <p:cNvGrpSpPr/>
          <p:nvPr/>
        </p:nvGrpSpPr>
        <p:grpSpPr>
          <a:xfrm flipH="1">
            <a:off x="1676400" y="1752600"/>
            <a:ext cx="1571172" cy="1044773"/>
            <a:chOff x="76199" y="1459104"/>
            <a:chExt cx="1571172" cy="1044773"/>
          </a:xfrm>
        </p:grpSpPr>
        <p:pic>
          <p:nvPicPr>
            <p:cNvPr id="8" name="그림 13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" t="55799" r="47894" b="26303"/>
            <a:stretch/>
          </p:blipFill>
          <p:spPr>
            <a:xfrm flipH="1">
              <a:off x="76199" y="1459104"/>
              <a:ext cx="1094014" cy="438400"/>
            </a:xfrm>
            <a:prstGeom prst="rect">
              <a:avLst/>
            </a:prstGeom>
          </p:spPr>
        </p:pic>
        <p:cxnSp>
          <p:nvCxnSpPr>
            <p:cNvPr id="9" name="직선 연결선 138"/>
            <p:cNvCxnSpPr/>
            <p:nvPr/>
          </p:nvCxnSpPr>
          <p:spPr bwMode="auto">
            <a:xfrm>
              <a:off x="1037771" y="1678304"/>
              <a:ext cx="304800" cy="7493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타원 142"/>
            <p:cNvSpPr/>
            <p:nvPr/>
          </p:nvSpPr>
          <p:spPr bwMode="auto">
            <a:xfrm>
              <a:off x="1037771" y="2362200"/>
              <a:ext cx="609600" cy="14167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cxnSp>
          <p:nvCxnSpPr>
            <p:cNvPr id="11" name="직선 연결선 144"/>
            <p:cNvCxnSpPr>
              <a:stCxn id="10" idx="2"/>
              <a:endCxn id="10" idx="6"/>
            </p:cNvCxnSpPr>
            <p:nvPr/>
          </p:nvCxnSpPr>
          <p:spPr bwMode="auto">
            <a:xfrm>
              <a:off x="1037771" y="2433039"/>
              <a:ext cx="609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직선 연결선 146"/>
            <p:cNvCxnSpPr>
              <a:stCxn id="10" idx="0"/>
              <a:endCxn id="10" idx="4"/>
            </p:cNvCxnSpPr>
            <p:nvPr/>
          </p:nvCxnSpPr>
          <p:spPr bwMode="auto">
            <a:xfrm flipH="1">
              <a:off x="1342571" y="2362200"/>
              <a:ext cx="0" cy="1416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직선 연결선 149"/>
            <p:cNvCxnSpPr>
              <a:stCxn id="10" idx="3"/>
              <a:endCxn id="10" idx="7"/>
            </p:cNvCxnSpPr>
            <p:nvPr/>
          </p:nvCxnSpPr>
          <p:spPr bwMode="auto">
            <a:xfrm flipV="1">
              <a:off x="1127045" y="2382948"/>
              <a:ext cx="431052" cy="1001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직선 연결선 151"/>
            <p:cNvCxnSpPr>
              <a:stCxn id="10" idx="1"/>
              <a:endCxn id="10" idx="5"/>
            </p:cNvCxnSpPr>
            <p:nvPr/>
          </p:nvCxnSpPr>
          <p:spPr bwMode="auto">
            <a:xfrm>
              <a:off x="1127045" y="2382948"/>
              <a:ext cx="431052" cy="1001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58048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21 0.0794 L 0.18351 0.07014 L 0.18073 0.1331 L -0.0526 0.12755 L -0.04983 0.18866 L 0.18351 0.18866 L 0.18351 0.24236 L -0.04844 0.24051 L -0.04705 0.29977 L 0.18767 0.29607 L 0.18629 0.35533 L -0.04566 0.35533 L -0.04983 0.41273 L 0.18351 0.40903 " pathEditMode="relative" ptsTypes="AAAAAAAAAAAA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113886" cy="685800"/>
          </a:xfrm>
        </p:spPr>
        <p:txBody>
          <a:bodyPr/>
          <a:lstStyle/>
          <a:p>
            <a:r>
              <a:rPr lang="en-US" dirty="0" smtClean="0"/>
              <a:t>ATEM-IP case: Conceptual model</a:t>
            </a:r>
            <a:endParaRPr lang="en-CA" dirty="0"/>
          </a:p>
        </p:txBody>
      </p:sp>
      <p:grpSp>
        <p:nvGrpSpPr>
          <p:cNvPr id="14" name="Group 13"/>
          <p:cNvGrpSpPr/>
          <p:nvPr/>
        </p:nvGrpSpPr>
        <p:grpSpPr>
          <a:xfrm>
            <a:off x="-7975600" y="5837504"/>
            <a:ext cx="5156200" cy="5316071"/>
            <a:chOff x="2209800" y="1845969"/>
            <a:chExt cx="5156200" cy="5316071"/>
          </a:xfrm>
        </p:grpSpPr>
        <p:sp>
          <p:nvSpPr>
            <p:cNvPr id="15" name="Oval 14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Half Frame 15"/>
            <p:cNvSpPr/>
            <p:nvPr/>
          </p:nvSpPr>
          <p:spPr bwMode="auto">
            <a:xfrm rot="8144834">
              <a:off x="4247390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Half Frame 16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-4267200" y="4158046"/>
            <a:ext cx="3390998" cy="1054055"/>
            <a:chOff x="4343351" y="3136945"/>
            <a:chExt cx="3390998" cy="1054055"/>
          </a:xfrm>
        </p:grpSpPr>
        <p:grpSp>
          <p:nvGrpSpPr>
            <p:cNvPr id="40" name="Group 39"/>
            <p:cNvGrpSpPr/>
            <p:nvPr/>
          </p:nvGrpSpPr>
          <p:grpSpPr>
            <a:xfrm rot="20919918">
              <a:off x="4343351" y="3136945"/>
              <a:ext cx="3390998" cy="727920"/>
              <a:chOff x="2209800" y="2430968"/>
              <a:chExt cx="5156200" cy="1353615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3" name="Half Frame 42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4" name="Half Frame 43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6400800" y="38216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 flipH="1">
            <a:off x="-4525286" y="16526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 </a:t>
            </a:r>
            <a:r>
              <a:rPr lang="en-CA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-3003112" y="1889760"/>
            <a:ext cx="533400" cy="533400"/>
            <a:chOff x="-1638251" y="1715305"/>
            <a:chExt cx="533400" cy="533400"/>
          </a:xfrm>
        </p:grpSpPr>
        <p:sp>
          <p:nvSpPr>
            <p:cNvPr id="37" name="Oval 36"/>
            <p:cNvSpPr/>
            <p:nvPr/>
          </p:nvSpPr>
          <p:spPr bwMode="auto">
            <a:xfrm>
              <a:off x="-1638251" y="171530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-1504901" y="1848655"/>
              <a:ext cx="266700" cy="2667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-2977712" y="936455"/>
            <a:ext cx="533400" cy="533400"/>
            <a:chOff x="-1612851" y="762000"/>
            <a:chExt cx="533400" cy="533400"/>
          </a:xfrm>
        </p:grpSpPr>
        <p:sp>
          <p:nvSpPr>
            <p:cNvPr id="65" name="Oval 64"/>
            <p:cNvSpPr/>
            <p:nvPr/>
          </p:nvSpPr>
          <p:spPr bwMode="auto">
            <a:xfrm>
              <a:off x="-1612851" y="762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</a:endParaRPr>
            </a:p>
          </p:txBody>
        </p:sp>
        <p:sp>
          <p:nvSpPr>
            <p:cNvPr id="51" name="Cross 50"/>
            <p:cNvSpPr/>
            <p:nvPr/>
          </p:nvSpPr>
          <p:spPr bwMode="auto">
            <a:xfrm rot="2700000">
              <a:off x="-1501653" y="885899"/>
              <a:ext cx="318200" cy="318200"/>
            </a:xfrm>
            <a:prstGeom prst="plus">
              <a:avLst>
                <a:gd name="adj" fmla="val 44100"/>
              </a:avLst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effectLst/>
                <a:latin typeface="Verdana" pitchFamily="34" charset="0"/>
              </a:endParaRPr>
            </a:p>
          </p:txBody>
        </p:sp>
      </p:grp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159">
            <a:off x="5583308" y="2135210"/>
            <a:ext cx="591433" cy="22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Parallelogram 112"/>
          <p:cNvSpPr/>
          <p:nvPr/>
        </p:nvSpPr>
        <p:spPr bwMode="auto">
          <a:xfrm rot="20867975">
            <a:off x="2441851" y="2757994"/>
            <a:ext cx="3953337" cy="2080912"/>
          </a:xfrm>
          <a:prstGeom prst="parallelogram">
            <a:avLst>
              <a:gd name="adj" fmla="val 2277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5" name="Parallelogram 114"/>
          <p:cNvSpPr/>
          <p:nvPr/>
        </p:nvSpPr>
        <p:spPr bwMode="auto">
          <a:xfrm rot="20889939">
            <a:off x="4084007" y="3396991"/>
            <a:ext cx="632360" cy="829479"/>
          </a:xfrm>
          <a:prstGeom prst="parallelogram">
            <a:avLst>
              <a:gd name="adj" fmla="val 27308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707330" y="189216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latin typeface="Arial" pitchFamily="34" charset="0"/>
                <a:cs typeface="Arial" pitchFamily="34" charset="0"/>
              </a:rPr>
              <a:t>I (current)</a:t>
            </a:r>
            <a:endParaRPr lang="en-CA" sz="1200" b="1" baseline="30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-7239000" y="2412366"/>
            <a:ext cx="5156200" cy="1690368"/>
            <a:chOff x="2209800" y="2256865"/>
            <a:chExt cx="5156200" cy="1690368"/>
          </a:xfrm>
        </p:grpSpPr>
        <p:sp>
          <p:nvSpPr>
            <p:cNvPr id="137" name="Oval 136"/>
            <p:cNvSpPr/>
            <p:nvPr/>
          </p:nvSpPr>
          <p:spPr bwMode="auto">
            <a:xfrm>
              <a:off x="2209800" y="2552700"/>
              <a:ext cx="5156200" cy="1104900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8" name="Half Frame 137"/>
            <p:cNvSpPr/>
            <p:nvPr/>
          </p:nvSpPr>
          <p:spPr bwMode="auto">
            <a:xfrm rot="8144834">
              <a:off x="4247390" y="2256865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9" name="Half Frame 138"/>
            <p:cNvSpPr/>
            <p:nvPr/>
          </p:nvSpPr>
          <p:spPr bwMode="auto">
            <a:xfrm rot="13455166" flipH="1">
              <a:off x="4542104" y="3355562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264086" y="2527300"/>
            <a:ext cx="2289114" cy="1143000"/>
            <a:chOff x="4264086" y="2527300"/>
            <a:chExt cx="2289114" cy="1143000"/>
          </a:xfrm>
        </p:grpSpPr>
        <p:grpSp>
          <p:nvGrpSpPr>
            <p:cNvPr id="141" name="Group 140"/>
            <p:cNvGrpSpPr/>
            <p:nvPr/>
          </p:nvGrpSpPr>
          <p:grpSpPr>
            <a:xfrm>
              <a:off x="4343302" y="2527300"/>
              <a:ext cx="2209898" cy="1133006"/>
              <a:chOff x="4343352" y="2514600"/>
              <a:chExt cx="3390998" cy="1133006"/>
            </a:xfrm>
          </p:grpSpPr>
          <p:grpSp>
            <p:nvGrpSpPr>
              <p:cNvPr id="143" name="Group 142"/>
              <p:cNvGrpSpPr/>
              <p:nvPr/>
            </p:nvGrpSpPr>
            <p:grpSpPr>
              <a:xfrm rot="20961535" flipV="1">
                <a:off x="4343352" y="2919686"/>
                <a:ext cx="3390998" cy="727920"/>
                <a:chOff x="2209800" y="2430968"/>
                <a:chExt cx="5156200" cy="1353615"/>
              </a:xfrm>
            </p:grpSpPr>
            <p:sp>
              <p:nvSpPr>
                <p:cNvPr id="145" name="Oval 144"/>
                <p:cNvSpPr/>
                <p:nvPr/>
              </p:nvSpPr>
              <p:spPr bwMode="auto">
                <a:xfrm>
                  <a:off x="2209800" y="2552700"/>
                  <a:ext cx="5156200" cy="11049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46" name="Half Frame 145"/>
                <p:cNvSpPr/>
                <p:nvPr/>
              </p:nvSpPr>
              <p:spPr bwMode="auto">
                <a:xfrm rot="8144834">
                  <a:off x="4655463" y="2430968"/>
                  <a:ext cx="254386" cy="251646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47" name="Half Frame 146"/>
                <p:cNvSpPr/>
                <p:nvPr/>
              </p:nvSpPr>
              <p:spPr bwMode="auto">
                <a:xfrm rot="13455166" flipH="1">
                  <a:off x="4473754" y="3523666"/>
                  <a:ext cx="259993" cy="260917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6400800" y="2514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CA" b="1" baseline="30000" dirty="0" smtClean="0">
                    <a:latin typeface="Arial" pitchFamily="34" charset="0"/>
                    <a:cs typeface="Arial" pitchFamily="34" charset="0"/>
                  </a:rPr>
                  <a:t>EM</a:t>
                </a:r>
              </a:p>
            </p:txBody>
          </p:sp>
        </p:grpSp>
        <p:pic>
          <p:nvPicPr>
            <p:cNvPr id="14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86" y="3375086"/>
              <a:ext cx="295214" cy="295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9" name="Group 148"/>
          <p:cNvGrpSpPr/>
          <p:nvPr/>
        </p:nvGrpSpPr>
        <p:grpSpPr>
          <a:xfrm>
            <a:off x="3097910" y="3481208"/>
            <a:ext cx="2532482" cy="1249273"/>
            <a:chOff x="3097910" y="3481208"/>
            <a:chExt cx="2532482" cy="1249273"/>
          </a:xfrm>
        </p:grpSpPr>
        <p:grpSp>
          <p:nvGrpSpPr>
            <p:cNvPr id="150" name="Group 149"/>
            <p:cNvGrpSpPr/>
            <p:nvPr/>
          </p:nvGrpSpPr>
          <p:grpSpPr>
            <a:xfrm rot="20846557" flipH="1">
              <a:off x="3155689" y="3793975"/>
              <a:ext cx="1065565" cy="406897"/>
              <a:chOff x="2209800" y="2430968"/>
              <a:chExt cx="5156200" cy="1353615"/>
            </a:xfrm>
          </p:grpSpPr>
          <p:sp>
            <p:nvSpPr>
              <p:cNvPr id="157" name="Oval 156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8" name="Half Frame 157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9" name="Half Frame 158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 rot="20919918">
              <a:off x="4576380" y="3481208"/>
              <a:ext cx="1054012" cy="384008"/>
              <a:chOff x="2209800" y="2430968"/>
              <a:chExt cx="5156200" cy="1353615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5" name="Half Frame 154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6" name="Half Frame 155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3097910" y="4361149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  <p:pic>
          <p:nvPicPr>
            <p:cNvPr id="153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332" y="3698580"/>
              <a:ext cx="318466" cy="318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2266613" y="1417716"/>
            <a:ext cx="2498281" cy="791826"/>
            <a:chOff x="5426519" y="5145146"/>
            <a:chExt cx="3078357" cy="913915"/>
          </a:xfrm>
        </p:grpSpPr>
        <p:sp>
          <p:nvSpPr>
            <p:cNvPr id="47" name="Rounded Rectangle 114"/>
            <p:cNvSpPr/>
            <p:nvPr/>
          </p:nvSpPr>
          <p:spPr>
            <a:xfrm>
              <a:off x="5426519" y="5145146"/>
              <a:ext cx="3078357" cy="913915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827" y="5271949"/>
              <a:ext cx="2495550" cy="66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ounded Rectangle 32"/>
          <p:cNvSpPr/>
          <p:nvPr/>
        </p:nvSpPr>
        <p:spPr>
          <a:xfrm>
            <a:off x="6096000" y="5374755"/>
            <a:ext cx="2362200" cy="645045"/>
          </a:xfrm>
          <a:prstGeom prst="roundRect">
            <a:avLst/>
          </a:prstGeom>
          <a:solidFill>
            <a:srgbClr val="FFFF00">
              <a:alpha val="61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endParaRPr lang="en-US" sz="2400" b="1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096000" y="4523759"/>
            <a:ext cx="2823325" cy="714974"/>
            <a:chOff x="5740400" y="3857026"/>
            <a:chExt cx="2823325" cy="714974"/>
          </a:xfrm>
        </p:grpSpPr>
        <p:sp>
          <p:nvSpPr>
            <p:cNvPr id="56" name="Rounded Rectangle 55"/>
            <p:cNvSpPr/>
            <p:nvPr/>
          </p:nvSpPr>
          <p:spPr>
            <a:xfrm>
              <a:off x="5740400" y="3857026"/>
              <a:ext cx="2823325" cy="714974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16600" y="3887254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Arial" pitchFamily="34" charset="0"/>
                  <a:cs typeface="Arial" pitchFamily="34" charset="0"/>
                </a:rPr>
                <a:t>EMIP: with IP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effect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EM: without IP effect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103266" y="1828800"/>
            <a:ext cx="1745334" cy="838129"/>
            <a:chOff x="934003" y="2362200"/>
            <a:chExt cx="1745334" cy="838129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 rot="10800000">
              <a:off x="1848651" y="262890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Straight Arrow Connector 74"/>
            <p:cNvCxnSpPr/>
            <p:nvPr/>
          </p:nvCxnSpPr>
          <p:spPr bwMode="auto">
            <a:xfrm rot="10800000">
              <a:off x="1436033" y="2865460"/>
              <a:ext cx="409943" cy="160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Arrow Connector 75"/>
            <p:cNvCxnSpPr/>
            <p:nvPr/>
          </p:nvCxnSpPr>
          <p:spPr bwMode="auto">
            <a:xfrm flipV="1">
              <a:off x="1848651" y="2937430"/>
              <a:ext cx="403117" cy="942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Box 76"/>
            <p:cNvSpPr txBox="1"/>
            <p:nvPr/>
          </p:nvSpPr>
          <p:spPr>
            <a:xfrm>
              <a:off x="934003" y="286546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y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069737" y="292333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x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19225" y="23622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z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367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this phenomenon?</a:t>
            </a:r>
            <a:endParaRPr lang="en-CA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60290" y="1295400"/>
            <a:ext cx="6169110" cy="1200329"/>
            <a:chOff x="460290" y="1295400"/>
            <a:chExt cx="6169110" cy="1200329"/>
          </a:xfrm>
        </p:grpSpPr>
        <p:sp>
          <p:nvSpPr>
            <p:cNvPr id="2" name="TextBox 1"/>
            <p:cNvSpPr txBox="1"/>
            <p:nvPr/>
          </p:nvSpPr>
          <p:spPr>
            <a:xfrm>
              <a:off x="2286000" y="1295400"/>
              <a:ext cx="4343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Exploration of massive sulphide deposits </a:t>
              </a:r>
            </a:p>
            <a:p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(Mining application)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90" y="1347209"/>
              <a:ext cx="1659156" cy="113557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3124200" y="1547563"/>
            <a:ext cx="5681363" cy="1765768"/>
            <a:chOff x="3429000" y="1547563"/>
            <a:chExt cx="5681363" cy="1765768"/>
          </a:xfrm>
        </p:grpSpPr>
        <p:sp>
          <p:nvSpPr>
            <p:cNvPr id="3" name="직사각형 2"/>
            <p:cNvSpPr/>
            <p:nvPr/>
          </p:nvSpPr>
          <p:spPr>
            <a:xfrm>
              <a:off x="3429000" y="2851666"/>
              <a:ext cx="56813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ydrocarbon </a:t>
              </a:r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contaminant concentration 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400" y="1547563"/>
              <a:ext cx="1381125" cy="119062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3352800" y="3514962"/>
            <a:ext cx="5290231" cy="2047638"/>
            <a:chOff x="3733800" y="3362562"/>
            <a:chExt cx="5290231" cy="2047638"/>
          </a:xfrm>
        </p:grpSpPr>
        <p:sp>
          <p:nvSpPr>
            <p:cNvPr id="8" name="직사각형 7"/>
            <p:cNvSpPr/>
            <p:nvPr/>
          </p:nvSpPr>
          <p:spPr>
            <a:xfrm>
              <a:off x="3733800" y="4948535"/>
              <a:ext cx="52902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ithology </a:t>
              </a:r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and hydrological properties </a:t>
              </a:r>
            </a:p>
          </p:txBody>
        </p:sp>
        <p:pic>
          <p:nvPicPr>
            <p:cNvPr id="37892" name="Picture 4" descr="https://encrypted-tbn2.gstatic.com/images?q=tbn:ANd9GcRMIXdQA-dRECktDDK5DVza9pfKVM0qqCylr2rXhmKFsR6LakJH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257" y="3362562"/>
              <a:ext cx="2291898" cy="15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AutoShape 6" descr="data:image/jpeg;base64,/9j/4AAQSkZJRgABAQAAAQABAAD/2wCEAAkGBhQSERQUExQWFRQWFxgVFxcXFxgYGBYXFxgWFBYcGBUXHSYeFxkkGRUXHy8hJCcpLCwsFR4xNTAqNSYrLCkBCQoKDgwOGg8PGiwkHyQsLCwsLCwsKSwsLCwpLCksLCwsLCkpLCksLCksKSwsKSwsLCwpLCksKSwsLCwsLCksKf/AABEIAMIBAwMBIgACEQEDEQH/xAAbAAACAwEBAQAAAAAAAAAAAAAEBQECAwAGB//EADwQAAIBAwMCBAQEBQMDBQEBAAECEQADIQQSMUFRBRMiYTJxgZEGI0KhUrHB0fAUkuEzYvFDU3KCohYV/8QAGAEAAwEBAAAAAAAAAAAAAAAAAAECAwT/xAAgEQEBAQADAQEBAQEBAQAAAAAAARECITFBElFhcSID/9oADAMBAAIRAxEAPwDx9u1WpbIGc1peXmMdvn7+1QTUw0g1rbvEGawZqspp5oNkvyMGCcf3/airfiQS0EIJfdO4tlRH8v75mKRI1EWfV/n7f80rL4Mja5rTPNZX7geJnFVYTOKqtP8AODd7abCdscUfo9EWZiJKou5vbt9TVNNdQI0j1zjtt/yf2qiauOpHeDz8+9PZE3b42UGCZgDABOWOP6Gg7qZxW93xEn+ncf8AFQqsy+kw0jqJ+Q3YJ9qVujuehzuHeo8stHsZ+eIotSxkOCOxKwQZ4P8AF86o9mRhyOu1SoZh7FjAFOSacrBieM0b4Z4m1m4roSHUyp56FSCDgggmqnSyoiCYyAwaD2JHWsBZNFggrXeJM5csSS5YseN274hjoe1Tp9axMEmKwa2IH2+f/M1GlT1gf52qbxMwu6G3cYS7IfcHbIPWMwd3I456Vr4xpWtvbQH0tx1BHwweCIg5PMcUdb8ON1NxZVlWXJnEwOOGwRHUMRQGu3FEGRC/lmdx+JlZzOFODjrtFWiXvoi1e5TjOc+1UbtJzRWsYSf8496HUgiRxUrTNShM/wAv+ahRW1lM0b0B2ls+ncSR/P8A4+fvTy3bFtnKMuUY4M74DE7Tj0wR04iKA02m3BihAKn0bpBY4BCnjgz9KIt2WKMly2ILegwJQgz6T0+XHPajlNhS9pxbNsuZyit1IWTO3GTuIE5Ij6Vl53kuwMer0kT8TerqRJktPuDniiLusRygY5Tm4Mn0CRDJhfUBxWLX/Pu2g7kAqbj8khgu2M9gq56T71nIff0suXGAIC4fAJMD9WSRnbO4+9LNV4aEGRvA4YGAwkiTIG3v9frXofFNEFLgMBmV5B5+EGOc/wD6FLba7FJA3E+iBLlRB4nBOf3qbMXxuvLazSr5YWSTvHfA6gZ5zFeY8YKhyELbQYEkyK+gamUUXAr7bSkAgfDk8kfT6zXz7Xy7szckkn50+Pp8uwts4rq0tjHFdW2ox74qSauNGYk4+dF2NVNwbEJTd6oIDEZ4cghfmRR2m8XbTNuS5NxgbZUqrqQ3zHTuPfpRMZ7dwke1FUE0TrFzA6YocLSlWsKY6PS5zwwMHsQP2oFFo27bZgqozAMMgHDcGG6dKqJ5eIe2QDPEmI/zNCMc00OghYLDHJJEfehr+k2ieR7Us7OeMF4+31qjmpNcFpmsiSRTgr5K7jb3L/FIgEEA/aaVW53gbTH8XSnmqvW/K9VoO3MlyqzHUD/t/V7RQjlcnQPVkMNymRnHUEcg0PZRS8OJBEYJjp+/pA9xTW/aspaQhWUMu9UBloI3GZzA70IrW2MJIMbsxBGDgj5ipzPBLvorS+EBSGQiIyTwJMKY6GCZ7068S/Cii9bQXAzMD+mNvYiDx0P0NL/DtafLa2hKy27cp9WBAExgZg+1a6O44LG76SpVCACRG05PQymQy5M5FFvXR8YT63QFT8xMfSsvDLfrHtn7U98W135Zsgqba3mYen1SrMoAaY28e/SYoHwXRl3wu7Ilc+oAyVx3GPrRe/F2U58Dt77q/lhhtYsCcEwIbHEDEnvS38R7Ue4ttpXdMj+W7rHH0r0raLy9zbBbDNIQMAE3AEL7CM9hPSvI+PaB1YhgVjpHH2wR7jFHLfniOE+kF1dwjvzV1Cj0r0FSRXUKdW1jTh2Az3kYisR/WMdKY6LSyGJIURliYA6UcoHsvB9AtvTqxgsw3SyyApJ2+3AHzzQum05ht6YK7onCgQ78++IyeBisNJ4k6hdrFlX1IGBVFGYAzl+YByZrF9YnolwARtuhCRIJzMidzQeRHq5NGovH6I098nTuhRCqXF8v/uuMSxmcQqDp7dMVlovM2uuELW2neo2hE9IRNozBknoSZNV0t5Crm0HGSUckBRKEPC/qaQIEZCmh9GCbcXFDEJPqYAgz6iDOfTIA4mp/4r/rfX3RcRlFpEVYGXh2JUO0RIhoXkyY+lDWU3+pQVRQAzjG65uUbODGCACvfGateCtdDbLaqAMsdqlVUYYGJkgxzxWN3UNZ07lhcRncNYtDILbVMnHwgQYPUxWVvK3K1zj+djz34kuFna0m8AYu7oHwnAgcDAPuYryGs0ggkV7DWaM202nLsdzmeSec/OvO6xe1XhS486LVdR401TS2qyPa+esFQIU4Pf71hYRUyMt3NY7eczkmomts+1jk8aPmoFQBU0zb6SwSQJntTVQm4JBk8HuemOgPQ0H4WvqB5jNHjVJuMM2AIRgpgiQIeJxuOKfiL6sbiohZ0VxDIQwnaWEhgJEMIwZrfwrSC7Y3kiC7cnO1QFnPJwJ6ZpY2oVlKHg5+o9utHeE6lVti0p9OYLe5nPzqZejsu9L63wQK5XO4dI54ODwcGg20iqwQsM9SCAMdY4n+teg1N0vdR2lUBUt8LmBj05loHFAeLBLjHySwwQpO3eccnbgZiByPrRsgltKNjclSq8AHnmKP3FAAQCYkYBj+f9q7Xa1BeZUBKwpBY5BVF3AzmC0nHfpQYAXjGAOScDpnpNGwewwt6sFi+9kcobZI/gYQy56HH2mtrPham3caym4WkD3GLAEJnCjrhSYxxzSZ7JHxD0sIntNTZugEgmdvIIwMzgnn/gUS2DJ6IupCkyRG0iMZnH7Tg4zTDQawlW3hWNwmRsgqB8JY9MQBxletCeHFrp2qpJbEEgZ5Ek4UQOcxWnhviLE3xd3lx8MtMBZkNyIPAjGBU/rOqr82q7N7bFByYAHJZjEz3k816y6w0tpbNtlN2JvXMeqCoKAAzwTA+tJvwnHneZEhFdwMnKqSBAEnNEf6qL6vAmRtjqM5YAmCD0IEc9arPhc7k6aHWvaDKMk7jtYBSu1drerriJmMLWmvvHU6e5ujfZKEEAjdauMVIjoJAIz+k1t+IfFReFtELEgSSP1MJBEASYgkk4GMGp0mnKWLgYbBcZEEwCVVtzE+8AdY9fTNH8siOHuPEnSnOD7QOTwIqrqqbdwORPB6YNey0aWWNxXtwQGfzEaGhIP6vSBAODzSbxCwGwyEQAFLTLSWJk4AAAEHr9aa7Se3ZVgShJHvP9aYeH6PzAgADFX3FT+pYgjH3qLnh5QSpJhvWoB9PHOOwph4XZFsM7MSUwFHLOQWAMZ2hYn37RUcr+ez4/8Apa1pt1sbPMLgtuthedogkR/04kwSDk+2A9RpG3XPLQswj8wbiwO4Z2qYmBHHfFM7OrdliyzDcAN2PSXnbiflH/yJNWfxKFaERAyKIUpu9PxzB6rgSe9Tx5aOUwlTTuhQrJytwleTLEgH+IwVMQB96It6xi7mFDLGQDKtMM0TtBbcR16HrTq3sbdddAqhGC7QwLMNpyT7DoIzSvRalrgc21tq9rbdA2y10qp+Mz6pM/UCKrIUtF6dAUTfuKgnc5Yb7a7BuOQYCvBM/wAXektvUM5OpvMT8SWA38IMbo7nmepJNGeJXC7Pp0vFrZi7qG2BCr4m3I54+nfFLPE9dvwohVgKOigCAFp/kdl+vPc5NINXYinyXcmepGccDkZ70t1yYPaTFScu9Ei266tgtTQo8az1qrWyKaJaQlWQebKtADIGENtO5PiUyOTyM0Vc0qXB6C87RK3FVG3/AKgu0mV+ecVrZjKciAVYCjH8Ob+E89jj60MdOQc80liNDfAyIYDcrA9Txg+1Wu3sADt/maFUxU0qWJFb6HkD/M0OK1sGCKPDH6i8y3nTcxGxYnEEqj8f/f60NauFT9c0RqrrO28noAMZgCAPoP5UN5ZJxn5f1pWaU1pqCXLvuG9skQAZHv8AIVW06wGMgnGZOfl2waaaH8J3r4kIduIeQoHyZiB/Omlj8JLib9ksDBhpMmREKvsR9DVWZ7TZLcsst0vKP5c2hbWUa4N3pPpMcLgwIJM4wh1RyPeZ+XGBw2a9fpvwrtX0XbcRMSRAiQIjBAHFLPEPCQPSWHsZxz36UFkjz7aprNsKkqDiYG4GQwg9MDMUR4LqXcOzEfEhxMu3qViO+CCflTC5oFCkOssuQDMEwAMg5+mcV2k8ZYbrCoBbbcEtMN20nAMmNryRk4jFZ52v9f8AnD/8LsfOBwZBAAOSCpBPYZB+gFLdaQVK7QrBjt2sYba7K0hZgLnceT0no18PtIu3eim4XlhtGE2tOOCSAD7mlmqtM1wbSzKDB3NKozEqCFIBgzOJ+EDk40Zcnfh/whHvQZFu2pd3bZKiAQwKyCIiOozPEArxrxBmeQCE2egwPRIO0EfxEjcZ/i9qK1LjT6UW5hrhBfuUQxLQYBJhcR+ql2izcyA5IllMAbQAoljxyPlnilafDjk1XT2io+NbVppXJDEKxKsDE5IUzAxt6nNSdaly8pRd/lhtibiq8iBLDgFZIEcR1NVCoWXcLdsKdn6jBRXIYFYO0xPzI5BBJNnQ7S24XW2lvKLtEyN2DOCYMRzPcVOVXSus1d5IFwW8ndi2pxjJxke9C+StwkFWy0kIC0Tw2MgEgTP3M1hptZqHJkg2wI24MZGJ6GjLN/ZJmN4j0wxMgxjtwxEzx1mqvHfSlztTwjwx9wCyExMA+luJkYLZnE/COtT4r4UpVSLYAJjdbByB6YKgZbA4J/fBe7aZ3b9/rVyx9VuArQDlY46AAzyaHteKh3SLZAhgpDZnBVQW4MmcmdpiaymcVW2tNJYZHKu223v8slyA0gAnzADBGD2Oc8VXXakWbdy7Za2gVittWUrdU3GCyqkfNlBwB8qtp23sm9WAZhbXagZ8hjdhuQwnrxBz0pbr7wuaxlJZ106Ns3hQZmMwPiBPXOKv/E7/AAtu3QieWCed1xiZLsZmT15rCzcUgzJ7R/WqXbcn981Q2T2P0qrB/jG+wn4QaE1RkVu6msbq4qL6cLRbqa2A9q6hZ82t1G4ZAA6iBjtArezYBYHeSxOR0HypQ18mut3yCDNXN1leOnmvuNunzAsCRuYjCyAAFHpM8T0pg+iS7aa5uRGRFYq5guTyEjE/1Ipdpdcm5bhMMpDQRuUkf9pPHtWep8TEBV6ZnEyeflRy5TP9TON1j/ogWgkDMZxNNL34ZK2fNldnBMjEyASOgJBE0usBXALPs29SBGft2pxd1iGx5YuF03KRnIMkt6QNpkfKKL4rbrzd6ztP+fzqqURrIJxEZESJHEenmDPPGCKHWlP9UYeFeFG48IpJJ4BPucDj3r1o0drRAfBcv4aGzbXuOQWeM0J+ETHwyCRkjkCRMZwfhz713jwHmOu70GT29IQEkHrDNhuTnJBiq34jbrLX+ItdYkl3tt6FG4TjIBcD1EPtMA+kmfar2dFcuBrgEAAAsTLtLZguArRJ9RBAjrFL7hJ+NQxUMJbfuSIDAFTAgpxBnJPNNvDdZekKu64owLZMgQAYaB0kEQfVPsarJEbb6CFnhpAhmBEMCNpUfFy2SCdoBkHvRt/SsU5JUmBugEkDsMdjHTM5oy5pFRjcvBTd3ljbEYGY37ZA+Iyd3EUs8Y8UYnkNIgFY2xzCgYAnn5VNuL4zS3XP6vS0HBJGc9YB6UfpXS6INr8xXLsVgsxbYEYTgmcRjmOYoKzpmIZgu7aAxkxgsU+sNE9twrPw/WOtprrE/FAAIxnbx+mOpqfiq9Vd8NJ/NVieSpIA2rwy8YExg8ZoazaVPUyzzO7GI2xg+qBOOKH034lZ7YTIDAEH4WXr8XvPX+VLr+tLM5BMbW2zgNBkwOgypHcHFE36LIL8S1fmSWPORiSSMwB8hAjir6W0QLasLNxrgBBDb4YKCFdcG2wHbk0IfCmbY8qAST63UTsDL6TyuenXBijtEtsc5U3AefzWcKNpB2gbJzJGcyc0tn9VdKtR+KLe7YwUOBIZwB8LAhT/AAiQSJJjHGadIpsOA/q3Kty0pZmEFmk7chR6l5xPHNIv/wCMtXbgu3Lvl23uEMAJ2Tun1sfV6lgYzup34fpAE8thIRdgZp9SgsLbMRgRgbODAHIp4i4Yu04gISpJP6p9MRiZyOf4vuO9priQogqxcQsMNsgtgDEGMyOlb37qA74IE7QSu4KCFjC5yEGRMbcxQdnexUJc7necpsiHUoM7i0Dnt7Ut/Isms7duVZ5BnnepO7k4z6SZ496m1orXwu231K2zcS5nbliCw2y3QA5qzXSjMpBbb64I24IVtrN1MQCBH86F0+n8y67FhbVFZ2LQMA7j6E9UDE+2BRZ0rqNvEPGxateYQ4e2Y0sAFTuHDsomRJJ7gxSJyUVi7Tcunc+PhnMY4MyT7n2og6xnPnO02rcppljaPd9v988dqS6i4xJJkk5pyiDvDyrPmMiBPE8V7tPBdM1pVV4ciY7mJIYRJAr5il7NOdB4w6kZkfuPkaW2FkrT8QeCeSSD2DcRIPHOZrzTDmvU67XLeJ3s27HMk8dYEUh1+jKNB+hquRTor2nof2rq3Va6sl6sLVVK1m2iMyjH5E0Sll49QE+1bJ+s5qaOTSbQsgksdq9PuegzW+q8OCjd0gt9ASD88jpQN7wvQSpU8EfL7GtbVmFOxSfuxI956USNHJVVDNuwWQTsLcEsRtHM/Kj/AA/QM23aCm+UaDwfhIkd/wCtH/RpHtI55rhTjxvwjyW5BkAgjiD8+Mg/akwNKA28I8XaywZTEcf58sQcV6G3+I9Ozbmtw24OSGkddwCuDtDAwYPyivGBqsHop9fXudP4ppf/AErEsFIAe5ChfibJOR6evcjrS7Vfi2449H5anog2bpzk/EckmCa80t2p8zNHZ9TyHWn8XClJb4nEw4UjInEHnielSvhfpZ/NDIDJMCR0IZf4pxQfhvhSXWQfDBY9Mlu88ANBpjc3Mq2U3esIhVYYuUcsW3DgENPE49jTRyt1XQqBcYoEEiCLk7bqvtVrcAQd2YEzKYiKzGhu/pCyTDBwRugAHaRyBG6fciTRmmtqiuLtwFEgsu0htyF1AYH4RO6YxWLXA67bW4FipiSu5GDelGY4OeMcUpP4Nb6TwreZi5tgvuAwyAxO6cf8V17Rm3cZgodXHQQXHqYykjbtIgn/ALhzNa6fV+WUhLqQpRhcDA7WjAWcgNGPY96vqVFxUC256CDgMSGBYfF+omc9qL0JbQuosE7GtA7WZiDyQcsQQnUnjg1xMhVt/HBLoh3kDcASjQeeSO80TfZVaVuhR6ju9WQxVW2TywBJIgRIg4rA6wjyhbZdwLMzfC0tCsCZ59PcDpzWf5l7i/10yGrKbtpcC2dw9JDl5GD34HuIPet18PZgxvWmVlC3H3vBh2hdokDJDTiZ4999Jo0ZWVxO8YyB5TjdsgqSWYRJB9ponxBlugzLsJYuJ8zywN5DECIkenHMQDmbkT8UveFM4RWO9WVrm1CCDuUAHHwxImDBnsYEaHSj0IptM9s73Vw21lVXgNwpUHIxyJzW3ni1i6hFwFlURG9bhMEKQPUQvwiMgnE52/0KIr71cbYfcc3IYgsAswM8+3JPNGdlKQ3wQWuXFBBEqAGVULDpkk7BOPf7T44t22n+nW2oZtoYJBCI7Ly5JZSxgRJkDrNMvEtX/prKW7lub0wihgTeVhwyifQC2SYMqAOaRhFtCbp33pJOfSrGDwPiYQIJwIx3ow/fGPi7KCFX4U9A+hifrk/Wk/M954rTV6gsZrEXKduGMbwl9m/adp4MGMe9AhyDTNPFR5e0jpEgsMbg8EAwcicg0suZM0S6U050us3DG3dEGeoHHyIoa6rn0vk/pMzPcf8AFAIa9R4XpEuWm3Eqqr5jdWwYEfWo/wALJO3lDYjEGop5qvjO0bh0J6iupZT2E2kOZic5Exim+tZGbeE8pGysHcqjqpnIPXIjNJ9KDMe/39qcae2oMOpYuIXcVC/9oyRtWSTkgexmtc1PK4GfUm4kFNwUkBwPVnoYwRg/KmCaTz1QDlUVYIDbVXaBAU/qhs8Y6zR3ifhi2bEWzDtnZuD+nqd0wgJIwAegpXq7kqrAA3VXa+6XVliASsZiBgYnNPfiZxvVE24S2yjIb9LXQgUDAhSPUYlc9K7R6oIkrHwgdPUSZEAfpAkAnvilNm6TZFu4DORnmJMSe9Z2dFsJIYkRAHbrSq81p4jrGuNLGT7knHAyfahNs8fWf8zVXaDRWiEkTz78T0nvUyKZrYJH/mo2xTPS6W41yBvM7twgbdo+DZk8/SqHSy0EAGBwQc9VEcmn4UugAtXRaPu+EupII45/lRvgvgpuuiiAXkgsYX0iTJE59qN08ZaewxhYBtthuuVgkHGJmevHtRlvUIjgy9qGlQWJ28yC8g7zMj3c9621mmZbJiBtuGNoYgbSQZJjcSZ+YigvDdPsvWmf1W9wb1gkEz0UjkEcD+EU9RmXRra/ymAVSWuSxJJL+YSVJY43RnBrO14aqui3Ai/lt5h+LzGDko6R8D7SMYAjqIoW7rPzbjud03NoVpDCW3erauBBwe9E+J6hBbXcrSqD0NG4qxJBBMS2D6uxonQuXppq7rq1xyGid7M219sEgCDgYAiIHfvXmdT489y2LQchJJLQVncT6RBxb65PJ6V3iXiD32bduAPq2jMju+33Ix0ojwvwW4HDFJXcJBjIHPp6mssutpJJ2afh6y7I9vYfLdgC4A3LCndsEiXAIznIzzT2yqeYSZKgQpEHcztJi0SAGjaIMlSD2ov8P6KW2+q3CgJtG0ookCUgj9MdOT3pfZu2rdtX3Kly2+0K+XdSYZjI6mSOcz3q4i4va0S+f8SlW9LqSFySzNIHDbckHMEZq+qRNgaxZ2wTtG4lruw53AkwNyiAcx1WYpZc/EiWt6i5ca2LpdVCEXCWUF9rlc+stG4cHtVtR+JbjP8AkaN2skQkyjq55YNmBwYPdu9BU80q+pQXRy6kOQzXCr7GYhgchQDA4PHesdZdVNr3raul22VRCfzWIlQTiYZSSe27rQ48R1LqEFuzadPy9+8OxkAZQAQY/wAFYrofKZXuEtdKncxYlwoUGI4gjMDigg3h1i4UfVXQPOMokydgAxEkwAuB8yeTXmtZcM5NfQLF03NI6ERAZ1bOW+KJjAiOa8Dr+5EE5jtVTw4D2dqgoRzRNhCQ0fFHp+fSp1Om2CCdxBIY+456DH0oG94DBrmqrCuNLw3bj0pp4b4y1ogg5Hb/ADilRqVNK99g01HiisxYgyTXUlDDqa6o0JS5B+tNV8SGxR8MEktJBIPQ9CMdqUTmrjscz9v8zWpYNveJM0yABGCIE/ahrLFfhJ/marHQDHai9Po2bI4gmI7AkZ+dLDRpnlhu4PNG3GuKymSVLbWWDt287gRgCPrSvR3i6SfiBg4jsR/b6Vt57RGaabNddtyxomzpSu3HxTEgwSvvEcxWVpW24An/AD/PpXqNMn5O/LosqoBKnew5ZQekY68VHK/mavjNuB/CtE7qlwggAgHsZIG3d8x/+TRFuzatmGKrDGMKYzOGYcQQIzxzQdzx1roVWb0ySylpWJEExmV5nPAqmu1gBb1owzhlPqmRwxxEdIgCax5c7Z00nCT07bxNHUIxaAykncSvU5EgHkfesdXowoc7VVSfMEABSrELuQcK3Ye9J9FbYkIVETvOBt9UbczEbSOM9KZootqGWHBEGyJ3KI9Wxoy4yTMRtGRVTam5EaVdxDrIhxaKlpG19oV0Bn1jcDBGflUXL4W6dO3pC3SoYN8ILFRtxyOf/satpdbb2o231i6AEEhGIGwMWY+hzOGOPSfagrPhk77u0iCrYKklWZhIAlZARj98Vrx36z5cv4Mv+D3PMKoEuNbbbcDXJ3oR6W3NHrGeOw7Vm9pr52Oodk9CBCZIWYkjJ5GewFDXrSALcO63bMsGad9wmf8Ap2gwEgNBbj3zUpomK5nTWY+ESb1wH7QDxGBHAai3eh3vQ8+MW9LbWWVboufmWUtqSyjIBdcz0yc4xXajWXr7u9vSW0RgArXwPTzuZVxtJwZAPHvQNvXWrGLFsKf4mG5/9x4+SgUBqfFWYkkkk856+9Pz08v09Xw+5cP5utZmIA2aZTLRmJEA8dutbL4XasQPKuwcsLrk+YFyAywBj5Uh8O8aa0+5SOIOOQeaY678TtfYG5AjsIHT+wFLYDG5qbwcMECJjaFXYGHIJI6d+9X1XirlT6zuMeo4gddo6COPlWOm13nMtp22hoknGFEiT7CYA9qC/Edu2jxbPpInrjMLM9don7U5Skw4TXWbgG8ZG2dp2yRuMyOpJBJ9qY6XUpcUoW3CS0NkElWG3vAMV82W7BPOcfam9rxFERGQkPtG4EGd0+qT8O2OIpbDeoUvb0l205MyF27YUh4Mhp9QAkdOK8D4ndlyf89qc678RFliT8u5iM94rzVxpo434UclwqZBqb2oJrNqzU0uzWJqKmrok84FPf6GddNaXbJjAPzjH3qgAqfIIxCe1dTSwbe0TU1GtcK9tXCmTPGI9+9RtNa27Zmt2LXS2NzAe4r1+j8Nsq+wsT6SSVJlSo7HufvmKR+CaAtdRcAsfiJiMf2mvSW7jKgO8EWjtIdWJHsQ0fpMiD+k9aEct+EninhoCqxgEqGMRnkT91OKTvqlQHG4SFlemRM/Sa9D4xaAYLcc7AAJXG7mFVT8R6ATNK9HplGoKKAwEliWDEgDdIUASQB+9LF70uLCoNzfCYA95/pimL2SLbKu5bbqHYwCdojIAMnMjMRFZLp7W1GWbhAWdx2qTJOGzCcT8zir+Hb1V/SDLAhQSXUkgEIScSGg9x8qXKfqYJyyg7GhRWUEqCVVSVWdoIJ5WAGMjnsRNF3PCSSA3pgqAGC7lWBBC5AMse/1orUnaDIKK6fwR8JA9QBMmJSB74GZy0lxbyu437QdoHxTuG0KMSWkQI/hGKyn/wA8jS89ZeJKliUILIZ3A5l1I2j9sxg4mtNJaL7huJW2fmPWDu4AMmTGBkxJia0uXN6rZtoVkqDhgTtkFtxmSx5J6D5Vx8M8uCbcHO8MxKQPUZIOSRJ2z2xWvGYzvJtY04kGVYKgESokQQAQvIkhj/8AGajX68W2W1YBe8jbgFAILwPW5GGK7iI4wJoYXHvELpjsRSN14gY+IFUJyRk9pgcU0taazasfkFgR/wBRmyzHmDHTqIp5bU+F3+kFhRcuOL2pMSSQy2+cL3YHrAA6d6SavXliZJJmcmc0z8XTasnaehgglTEgMORXn2OTT86ip4lrlZlepqKnaSZxtoN2+rrdnBqXWKGJMiOOtLQYrqv5z7z86odQWOTJJ5oSKI02DUWgT/pYE9OhzmOc8AUPfpj5w2AEAhQAIOCBxIPGc/Sl2ruSf3P+dqdkxMt+sGaqVNQKfHFOmuIqYrhVBUrVrZ5Fdtqk1F7BprPEBcWIIwoifSNv8Kxif6mlN+4BVixoDUXKXLaJMMrVvAyftUUmW+I/z+9dUfmr00to4fkbT+33pzZtW7YlyZIkAD+bcD96VWWzP7RTDT2UuCVfbBgqZb7cR+9dEY8uvDXwrVLJbd5YWT3/AO1lhuWIajVuMbZ2lYA9QBaSssUEk/CYJ4mY4pc7BUFu2IBbcWMbmI4zHpHsKLsanyTaMLMljuAKgAicd5IEjIFLO9hTZO1NdqXdBeDqptttZwJedsBRb4A253c5rbQaVVV2ABaPSoO1jBhmBeYHA28ZrtrXHN3YQp4Ct/6hJ27jHAnoOtX1KTJuAu8FiQwZQ74IUjAJMSRTKdr6PRLcBBLLtJbYwBmAXnckAiQciMVceKOvmLcW0FWANoB8vcvp2gGIIM8k8Gt21isURWO07Jgydu1jdjbAQCYgRyKjXeDKbis1tfzFLABtvl7QAqkwBIACziPejowPiOsEBIGwmDmCHO1jukTx0HeZodtWjMrMES3I2213HzMlSC24EABsDHxGmeuubi7ny0SFdg05JYEKj7SxI5g96VXmF1neyPLQmDfcQzRztTofrjqRNI/fBfjHilpbS24Z3FsLZVUTcrSQAyEGNoXgSTIocaMMFOqchASy6dCfSTHxSYmeY7880GNUloRa5blzlm756D2GPnS67rNxMGSOaFfl6nxj8RIUCW02ooIVRgDMg/P+9JE8T78n9qVtfJrMv/Wigz1XirXAu4kwIAJmKAnr3rMPVg1LRirczWlo45yM1miRPuZrgaKbZvn7Z/vWUVByK6j0pHHmi9KoLAEkDrHPXt7xx3oQGp8yKnNMXqWGYmPrPvzQpGTVjdnJ571QzTzQ4iIipIqVNcaoKk8x0OasRg/aoCxVwnXnE9eKWhTaeI4qsVe4f3611jmmGbWjFKNU2a9vr7ttdONqSxBl95BBkwNgwREZ968B4heyY71lpyswa6hBfrqNXlestk5BHfINF6VQphXUFYLLjdt9veDT67+Hkt2RcLj1NtjMzG75QB1FINXpQLm6cjp0JGAfpWnG9s/Z0LG0ltrEscBmJJIjHPHWj9HYSCzqMQy2viXeOT5m5VQGAczxSnRaE3XAHJ6ivRW/AjtksNyZk/AIkeroDg49qqVlZPtaaLaRDfmS5usmCqou3dJ4IgZJ6TETU6nSMwUlVttclywwQN25YSfSYxBB6cVrtVXcldpVALSogZS4G0hwDOcGSRzPStmsLcYi5G4ASDJEH1MD3ETNFOTEeH6dbWdouM/qB2KWtqvIJ9+frHStfE9alhbbB0Y3FJCr6nIHwgk42yewzwDVfG/Fbasvl+s7dlq0CDAJMkxhUkQOpg9K87ev7GLsQ14/E8CE6QkY+v2qf8Xx68b6u6XYPqOmFsqSFA5O4Tg9xz3I4pfq/E5PPy6ADoAOgHT50Hf1M9f+aGZqcNo1yqz2xVZqC/UUBJYAZrUKOZrKBOalLvt+/SgJuCKgmpLVWgOJqYqK6aA6uJqaqTSsDp7VIqFq1MONTNQR7xXTQHFq4NmurqnAleK2t3I4xMTM9MDihjUg06Gotk4FTcslBkH3o7wQAuN3+Cu/FOoVWITA/qOtRbonXRP4nqYTknt/5ry3iV6CaN1Wpz794rzviGpk1N/i50ldQaihrb4qar8D919YXXl43XCQoKwJmDyM4UEY71k93e3b+kf0rz1nUGcGmWiutOaNRmeG34f8R2kswxPxAxHER356Zmmq+Kt+kk78MoEbwTuzHBzmRFLLZBKk22ZB+m2QpOIienQnHStdHeuhwhLJb5JYjjriPiIHX7VrLrLlLpp4fp3Fz1u0FgZIGBMNE4JimvimuWyA4H5lz/pIrBm3CR+Z0/Xk9SayteIJaDXFUMttJPmwwDMQoUMBDEx2GJrz63GHrePNcQoAgInMKOmD9qlpe6m7fKbiTuuket+w/hX+/WlV6/Jom+uOe31J/wDFA3E/vTNWo5qjNWthZnvFBLeVis5iiDc2RIweT2PXd/er3rYIkGJ+f7GkNCMe9Sa5rYHyqCKZrCuImrIlc9qKAqP5VHFW2+1RFAdUCprl5oDorjVpye3T+pqpoDqgHJHYD96kiuFARNTUxVNmZoCWqOKtFY37kUrcESNcU4pVrdaWyTnOK7UXaVazUwKzUzv6mlWqsk5qmovzWIvkUTj3q/1Mxe2uK6ut8V1aYyfRbWkQH4F/2ijBaWOB9hXV1RFN9JjjHyqmpWec5PP1qK6qiKL1BlVB4nj5ARWV/LAnJzk11dVQRmBk/If1rNLYxgfaurqCnqBZXsPsKv5QngfaorqFNSgPIFUS2IiBE9q6upJ5eqG0Ow+1d5Y7D7VNdTUsbYngcdqptE8VNdQTltjsPtVfLE8D7V1dQaTbHYfaouWx2H2rq6gLlB2FZBBPArq6gNfLHYfao8sdh9q6uoCPLHYfapFsdh9q6uoDTYOwrC9ZU/pH2FTXVNOA30ifwL/tFC3PDrR5tp/tX+1dXUofxmfDLX/tW/8AYv8Aau//AMuz/wC1b/2L/aurqpDRfC7Mf9K3/sX+1dXV1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" name="AutoShape 8" descr="data:image/jpeg;base64,/9j/4AAQSkZJRgABAQAAAQABAAD/2wCEAAkGBhQSERQUExQWFRQWFxgVFxcXFxgYGBYXFxgWFBYcGBUXHSYeFxkkGRUXHy8hJCcpLCwsFR4xNTAqNSYrLCkBCQoKDgwOGg8PGiwkHyQsLCwsLCwsKSwsLCwpLCksLCwsLCkpLCksLCksKSwsKSwsLCwpLCksKSwsLCwsLCksKf/AABEIAMIBAwMBIgACEQEDEQH/xAAbAAACAwEBAQAAAAAAAAAAAAAEBQECAwAGB//EADwQAAIBAwMCBAQEBQMDBQEBAAECEQADIQQSMUFRBRMiYTJxgZEGI0KhUrHB0fAUkuEzYvFDU3KCohYV/8QAGAEAAwEBAAAAAAAAAAAAAAAAAAECAwT/xAAgEQEBAQADAQEBAQEBAQAAAAAAARECITFBElFhcSID/9oADAMBAAIRAxEAPwDx9u1WpbIGc1peXmMdvn7+1QTUw0g1rbvEGawZqspp5oNkvyMGCcf3/airfiQS0EIJfdO4tlRH8v75mKRI1EWfV/n7f80rL4Mja5rTPNZX7geJnFVYTOKqtP8AODd7abCdscUfo9EWZiJKou5vbt9TVNNdQI0j1zjtt/yf2qiauOpHeDz8+9PZE3b42UGCZgDABOWOP6Gg7qZxW93xEn+ncf8AFQqsy+kw0jqJ+Q3YJ9qVujuehzuHeo8stHsZ+eIotSxkOCOxKwQZ4P8AF86o9mRhyOu1SoZh7FjAFOSacrBieM0b4Z4m1m4roSHUyp56FSCDgggmqnSyoiCYyAwaD2JHWsBZNFggrXeJM5csSS5YseN274hjoe1Tp9axMEmKwa2IH2+f/M1GlT1gf52qbxMwu6G3cYS7IfcHbIPWMwd3I456Vr4xpWtvbQH0tx1BHwweCIg5PMcUdb8ON1NxZVlWXJnEwOOGwRHUMRQGu3FEGRC/lmdx+JlZzOFODjrtFWiXvoi1e5TjOc+1UbtJzRWsYSf8496HUgiRxUrTNShM/wAv+ahRW1lM0b0B2ls+ncSR/P8A4+fvTy3bFtnKMuUY4M74DE7Tj0wR04iKA02m3BihAKn0bpBY4BCnjgz9KIt2WKMly2ILegwJQgz6T0+XHPajlNhS9pxbNsuZyit1IWTO3GTuIE5Ij6Vl53kuwMer0kT8TerqRJktPuDniiLusRygY5Tm4Mn0CRDJhfUBxWLX/Pu2g7kAqbj8khgu2M9gq56T71nIff0suXGAIC4fAJMD9WSRnbO4+9LNV4aEGRvA4YGAwkiTIG3v9frXofFNEFLgMBmV5B5+EGOc/wD6FLba7FJA3E+iBLlRB4nBOf3qbMXxuvLazSr5YWSTvHfA6gZ5zFeY8YKhyELbQYEkyK+gamUUXAr7bSkAgfDk8kfT6zXz7Xy7szckkn50+Pp8uwts4rq0tjHFdW2ox74qSauNGYk4+dF2NVNwbEJTd6oIDEZ4cghfmRR2m8XbTNuS5NxgbZUqrqQ3zHTuPfpRMZ7dwke1FUE0TrFzA6YocLSlWsKY6PS5zwwMHsQP2oFFo27bZgqozAMMgHDcGG6dKqJ5eIe2QDPEmI/zNCMc00OghYLDHJJEfehr+k2ieR7Us7OeMF4+31qjmpNcFpmsiSRTgr5K7jb3L/FIgEEA/aaVW53gbTH8XSnmqvW/K9VoO3MlyqzHUD/t/V7RQjlcnQPVkMNymRnHUEcg0PZRS8OJBEYJjp+/pA9xTW/aspaQhWUMu9UBloI3GZzA70IrW2MJIMbsxBGDgj5ipzPBLvorS+EBSGQiIyTwJMKY6GCZ7068S/Cii9bQXAzMD+mNvYiDx0P0NL/DtafLa2hKy27cp9WBAExgZg+1a6O44LG76SpVCACRG05PQymQy5M5FFvXR8YT63QFT8xMfSsvDLfrHtn7U98W135Zsgqba3mYen1SrMoAaY28e/SYoHwXRl3wu7Ilc+oAyVx3GPrRe/F2U58Dt77q/lhhtYsCcEwIbHEDEnvS38R7Ue4ttpXdMj+W7rHH0r0raLy9zbBbDNIQMAE3AEL7CM9hPSvI+PaB1YhgVjpHH2wR7jFHLfniOE+kF1dwjvzV1Cj0r0FSRXUKdW1jTh2Az3kYisR/WMdKY6LSyGJIURliYA6UcoHsvB9AtvTqxgsw3SyyApJ2+3AHzzQum05ht6YK7onCgQ78++IyeBisNJ4k6hdrFlX1IGBVFGYAzl+YByZrF9YnolwARtuhCRIJzMidzQeRHq5NGovH6I098nTuhRCqXF8v/uuMSxmcQqDp7dMVlovM2uuELW2neo2hE9IRNozBknoSZNV0t5Crm0HGSUckBRKEPC/qaQIEZCmh9GCbcXFDEJPqYAgz6iDOfTIA4mp/4r/rfX3RcRlFpEVYGXh2JUO0RIhoXkyY+lDWU3+pQVRQAzjG65uUbODGCACvfGateCtdDbLaqAMsdqlVUYYGJkgxzxWN3UNZ07lhcRncNYtDILbVMnHwgQYPUxWVvK3K1zj+djz34kuFna0m8AYu7oHwnAgcDAPuYryGs0ggkV7DWaM202nLsdzmeSec/OvO6xe1XhS486LVdR401TS2qyPa+esFQIU4Pf71hYRUyMt3NY7eczkmomts+1jk8aPmoFQBU0zb6SwSQJntTVQm4JBk8HuemOgPQ0H4WvqB5jNHjVJuMM2AIRgpgiQIeJxuOKfiL6sbiohZ0VxDIQwnaWEhgJEMIwZrfwrSC7Y3kiC7cnO1QFnPJwJ6ZpY2oVlKHg5+o9utHeE6lVti0p9OYLe5nPzqZejsu9L63wQK5XO4dI54ODwcGg20iqwQsM9SCAMdY4n+teg1N0vdR2lUBUt8LmBj05loHFAeLBLjHySwwQpO3eccnbgZiByPrRsgltKNjclSq8AHnmKP3FAAQCYkYBj+f9q7Xa1BeZUBKwpBY5BVF3AzmC0nHfpQYAXjGAOScDpnpNGwewwt6sFi+9kcobZI/gYQy56HH2mtrPham3caym4WkD3GLAEJnCjrhSYxxzSZ7JHxD0sIntNTZugEgmdvIIwMzgnn/gUS2DJ6IupCkyRG0iMZnH7Tg4zTDQawlW3hWNwmRsgqB8JY9MQBxletCeHFrp2qpJbEEgZ5Ek4UQOcxWnhviLE3xd3lx8MtMBZkNyIPAjGBU/rOqr82q7N7bFByYAHJZjEz3k816y6w0tpbNtlN2JvXMeqCoKAAzwTA+tJvwnHneZEhFdwMnKqSBAEnNEf6qL6vAmRtjqM5YAmCD0IEc9arPhc7k6aHWvaDKMk7jtYBSu1drerriJmMLWmvvHU6e5ujfZKEEAjdauMVIjoJAIz+k1t+IfFReFtELEgSSP1MJBEASYgkk4GMGp0mnKWLgYbBcZEEwCVVtzE+8AdY9fTNH8siOHuPEnSnOD7QOTwIqrqqbdwORPB6YNey0aWWNxXtwQGfzEaGhIP6vSBAODzSbxCwGwyEQAFLTLSWJk4AAAEHr9aa7Se3ZVgShJHvP9aYeH6PzAgADFX3FT+pYgjH3qLnh5QSpJhvWoB9PHOOwph4XZFsM7MSUwFHLOQWAMZ2hYn37RUcr+ez4/8Apa1pt1sbPMLgtuthedogkR/04kwSDk+2A9RpG3XPLQswj8wbiwO4Z2qYmBHHfFM7OrdliyzDcAN2PSXnbiflH/yJNWfxKFaERAyKIUpu9PxzB6rgSe9Tx5aOUwlTTuhQrJytwleTLEgH+IwVMQB96It6xi7mFDLGQDKtMM0TtBbcR16HrTq3sbdddAqhGC7QwLMNpyT7DoIzSvRalrgc21tq9rbdA2y10qp+Mz6pM/UCKrIUtF6dAUTfuKgnc5Yb7a7BuOQYCvBM/wAXektvUM5OpvMT8SWA38IMbo7nmepJNGeJXC7Pp0vFrZi7qG2BCr4m3I54+nfFLPE9dvwohVgKOigCAFp/kdl+vPc5NINXYinyXcmepGccDkZ70t1yYPaTFScu9Ei266tgtTQo8az1qrWyKaJaQlWQebKtADIGENtO5PiUyOTyM0Vc0qXB6C87RK3FVG3/AKgu0mV+ecVrZjKciAVYCjH8Ob+E89jj60MdOQc80liNDfAyIYDcrA9Txg+1Wu3sADt/maFUxU0qWJFb6HkD/M0OK1sGCKPDH6i8y3nTcxGxYnEEqj8f/f60NauFT9c0RqrrO28noAMZgCAPoP5UN5ZJxn5f1pWaU1pqCXLvuG9skQAZHv8AIVW06wGMgnGZOfl2waaaH8J3r4kIduIeQoHyZiB/Omlj8JLib9ksDBhpMmREKvsR9DVWZ7TZLcsst0vKP5c2hbWUa4N3pPpMcLgwIJM4wh1RyPeZ+XGBw2a9fpvwrtX0XbcRMSRAiQIjBAHFLPEPCQPSWHsZxz36UFkjz7aprNsKkqDiYG4GQwg9MDMUR4LqXcOzEfEhxMu3qViO+CCflTC5oFCkOssuQDMEwAMg5+mcV2k8ZYbrCoBbbcEtMN20nAMmNryRk4jFZ52v9f8AnD/8LsfOBwZBAAOSCpBPYZB+gFLdaQVK7QrBjt2sYba7K0hZgLnceT0no18PtIu3eim4XlhtGE2tOOCSAD7mlmqtM1wbSzKDB3NKozEqCFIBgzOJ+EDk40Zcnfh/whHvQZFu2pd3bZKiAQwKyCIiOozPEArxrxBmeQCE2egwPRIO0EfxEjcZ/i9qK1LjT6UW5hrhBfuUQxLQYBJhcR+ql2izcyA5IllMAbQAoljxyPlnilafDjk1XT2io+NbVppXJDEKxKsDE5IUzAxt6nNSdaly8pRd/lhtibiq8iBLDgFZIEcR1NVCoWXcLdsKdn6jBRXIYFYO0xPzI5BBJNnQ7S24XW2lvKLtEyN2DOCYMRzPcVOVXSus1d5IFwW8ndi2pxjJxke9C+StwkFWy0kIC0Tw2MgEgTP3M1hptZqHJkg2wI24MZGJ6GjLN/ZJmN4j0wxMgxjtwxEzx1mqvHfSlztTwjwx9wCyExMA+luJkYLZnE/COtT4r4UpVSLYAJjdbByB6YKgZbA4J/fBe7aZ3b9/rVyx9VuArQDlY46AAzyaHteKh3SLZAhgpDZnBVQW4MmcmdpiaymcVW2tNJYZHKu223v8slyA0gAnzADBGD2Oc8VXXakWbdy7Za2gVittWUrdU3GCyqkfNlBwB8qtp23sm9WAZhbXagZ8hjdhuQwnrxBz0pbr7wuaxlJZ106Ns3hQZmMwPiBPXOKv/E7/AAtu3QieWCed1xiZLsZmT15rCzcUgzJ7R/WqXbcn981Q2T2P0qrB/jG+wn4QaE1RkVu6msbq4qL6cLRbqa2A9q6hZ82t1G4ZAA6iBjtArezYBYHeSxOR0HypQ18mut3yCDNXN1leOnmvuNunzAsCRuYjCyAAFHpM8T0pg+iS7aa5uRGRFYq5guTyEjE/1Ipdpdcm5bhMMpDQRuUkf9pPHtWep8TEBV6ZnEyeflRy5TP9TON1j/ogWgkDMZxNNL34ZK2fNldnBMjEyASOgJBE0usBXALPs29SBGft2pxd1iGx5YuF03KRnIMkt6QNpkfKKL4rbrzd6ztP+fzqqURrIJxEZESJHEenmDPPGCKHWlP9UYeFeFG48IpJJ4BPucDj3r1o0drRAfBcv4aGzbXuOQWeM0J+ETHwyCRkjkCRMZwfhz713jwHmOu70GT29IQEkHrDNhuTnJBiq34jbrLX+ItdYkl3tt6FG4TjIBcD1EPtMA+kmfar2dFcuBrgEAAAsTLtLZguArRJ9RBAjrFL7hJ+NQxUMJbfuSIDAFTAgpxBnJPNNvDdZekKu64owLZMgQAYaB0kEQfVPsarJEbb6CFnhpAhmBEMCNpUfFy2SCdoBkHvRt/SsU5JUmBugEkDsMdjHTM5oy5pFRjcvBTd3ljbEYGY37ZA+Iyd3EUs8Y8UYnkNIgFY2xzCgYAnn5VNuL4zS3XP6vS0HBJGc9YB6UfpXS6INr8xXLsVgsxbYEYTgmcRjmOYoKzpmIZgu7aAxkxgsU+sNE9twrPw/WOtprrE/FAAIxnbx+mOpqfiq9Vd8NJ/NVieSpIA2rwy8YExg8ZoazaVPUyzzO7GI2xg+qBOOKH034lZ7YTIDAEH4WXr8XvPX+VLr+tLM5BMbW2zgNBkwOgypHcHFE36LIL8S1fmSWPORiSSMwB8hAjir6W0QLasLNxrgBBDb4YKCFdcG2wHbk0IfCmbY8qAST63UTsDL6TyuenXBijtEtsc5U3AefzWcKNpB2gbJzJGcyc0tn9VdKtR+KLe7YwUOBIZwB8LAhT/AAiQSJJjHGadIpsOA/q3Kty0pZmEFmk7chR6l5xPHNIv/wCMtXbgu3Lvl23uEMAJ2Tun1sfV6lgYzup34fpAE8thIRdgZp9SgsLbMRgRgbODAHIp4i4Yu04gISpJP6p9MRiZyOf4vuO9priQogqxcQsMNsgtgDEGMyOlb37qA74IE7QSu4KCFjC5yEGRMbcxQdnexUJc7necpsiHUoM7i0Dnt7Ut/Isms7duVZ5BnnepO7k4z6SZ496m1orXwu231K2zcS5nbliCw2y3QA5qzXSjMpBbb64I24IVtrN1MQCBH86F0+n8y67FhbVFZ2LQMA7j6E9UDE+2BRZ0rqNvEPGxateYQ4e2Y0sAFTuHDsomRJJ7gxSJyUVi7Tcunc+PhnMY4MyT7n2og6xnPnO02rcppljaPd9v988dqS6i4xJJkk5pyiDvDyrPmMiBPE8V7tPBdM1pVV4ciY7mJIYRJAr5il7NOdB4w6kZkfuPkaW2FkrT8QeCeSSD2DcRIPHOZrzTDmvU67XLeJ3s27HMk8dYEUh1+jKNB+hquRTor2nof2rq3Va6sl6sLVVK1m2iMyjH5E0Sll49QE+1bJ+s5qaOTSbQsgksdq9PuegzW+q8OCjd0gt9ASD88jpQN7wvQSpU8EfL7GtbVmFOxSfuxI956USNHJVVDNuwWQTsLcEsRtHM/Kj/AA/QM23aCm+UaDwfhIkd/wCtH/RpHtI55rhTjxvwjyW5BkAgjiD8+Mg/akwNKA28I8XaywZTEcf58sQcV6G3+I9Ozbmtw24OSGkddwCuDtDAwYPyivGBqsHop9fXudP4ppf/AErEsFIAe5ChfibJOR6evcjrS7Vfi2449H5anog2bpzk/EckmCa80t2p8zNHZ9TyHWn8XClJb4nEw4UjInEHnielSvhfpZ/NDIDJMCR0IZf4pxQfhvhSXWQfDBY9Mlu88ANBpjc3Mq2U3esIhVYYuUcsW3DgENPE49jTRyt1XQqBcYoEEiCLk7bqvtVrcAQd2YEzKYiKzGhu/pCyTDBwRugAHaRyBG6fciTRmmtqiuLtwFEgsu0htyF1AYH4RO6YxWLXA67bW4FipiSu5GDelGY4OeMcUpP4Nb6TwreZi5tgvuAwyAxO6cf8V17Rm3cZgodXHQQXHqYykjbtIgn/ALhzNa6fV+WUhLqQpRhcDA7WjAWcgNGPY96vqVFxUC256CDgMSGBYfF+omc9qL0JbQuosE7GtA7WZiDyQcsQQnUnjg1xMhVt/HBLoh3kDcASjQeeSO80TfZVaVuhR6ju9WQxVW2TywBJIgRIg4rA6wjyhbZdwLMzfC0tCsCZ59PcDpzWf5l7i/10yGrKbtpcC2dw9JDl5GD34HuIPet18PZgxvWmVlC3H3vBh2hdokDJDTiZ4999Jo0ZWVxO8YyB5TjdsgqSWYRJB9ponxBlugzLsJYuJ8zywN5DECIkenHMQDmbkT8UveFM4RWO9WVrm1CCDuUAHHwxImDBnsYEaHSj0IptM9s73Vw21lVXgNwpUHIxyJzW3ni1i6hFwFlURG9bhMEKQPUQvwiMgnE52/0KIr71cbYfcc3IYgsAswM8+3JPNGdlKQ3wQWuXFBBEqAGVULDpkk7BOPf7T44t22n+nW2oZtoYJBCI7Ly5JZSxgRJkDrNMvEtX/prKW7lub0wihgTeVhwyifQC2SYMqAOaRhFtCbp33pJOfSrGDwPiYQIJwIx3ow/fGPi7KCFX4U9A+hifrk/Wk/M954rTV6gsZrEXKduGMbwl9m/adp4MGMe9AhyDTNPFR5e0jpEgsMbg8EAwcicg0suZM0S6U050us3DG3dEGeoHHyIoa6rn0vk/pMzPcf8AFAIa9R4XpEuWm3Eqqr5jdWwYEfWo/wALJO3lDYjEGop5qvjO0bh0J6iupZT2E2kOZic5Exim+tZGbeE8pGysHcqjqpnIPXIjNJ9KDMe/39qcae2oMOpYuIXcVC/9oyRtWSTkgexmtc1PK4GfUm4kFNwUkBwPVnoYwRg/KmCaTz1QDlUVYIDbVXaBAU/qhs8Y6zR3ifhi2bEWzDtnZuD+nqd0wgJIwAegpXq7kqrAA3VXa+6XVliASsZiBgYnNPfiZxvVE24S2yjIb9LXQgUDAhSPUYlc9K7R6oIkrHwgdPUSZEAfpAkAnvilNm6TZFu4DORnmJMSe9Z2dFsJIYkRAHbrSq81p4jrGuNLGT7knHAyfahNs8fWf8zVXaDRWiEkTz78T0nvUyKZrYJH/mo2xTPS6W41yBvM7twgbdo+DZk8/SqHSy0EAGBwQc9VEcmn4UugAtXRaPu+EupII45/lRvgvgpuuiiAXkgsYX0iTJE59qN08ZaewxhYBtthuuVgkHGJmevHtRlvUIjgy9qGlQWJ28yC8g7zMj3c9621mmZbJiBtuGNoYgbSQZJjcSZ+YigvDdPsvWmf1W9wb1gkEz0UjkEcD+EU9RmXRra/ymAVSWuSxJJL+YSVJY43RnBrO14aqui3Ai/lt5h+LzGDko6R8D7SMYAjqIoW7rPzbjud03NoVpDCW3erauBBwe9E+J6hBbXcrSqD0NG4qxJBBMS2D6uxonQuXppq7rq1xyGid7M219sEgCDgYAiIHfvXmdT489y2LQchJJLQVncT6RBxb65PJ6V3iXiD32bduAPq2jMju+33Ix0ojwvwW4HDFJXcJBjIHPp6mssutpJJ2afh6y7I9vYfLdgC4A3LCndsEiXAIznIzzT2yqeYSZKgQpEHcztJi0SAGjaIMlSD2ov8P6KW2+q3CgJtG0ookCUgj9MdOT3pfZu2rdtX3Kly2+0K+XdSYZjI6mSOcz3q4i4va0S+f8SlW9LqSFySzNIHDbckHMEZq+qRNgaxZ2wTtG4lruw53AkwNyiAcx1WYpZc/EiWt6i5ca2LpdVCEXCWUF9rlc+stG4cHtVtR+JbjP8AkaN2skQkyjq55YNmBwYPdu9BU80q+pQXRy6kOQzXCr7GYhgchQDA4PHesdZdVNr3raul22VRCfzWIlQTiYZSSe27rQ48R1LqEFuzadPy9+8OxkAZQAQY/wAFYrofKZXuEtdKncxYlwoUGI4gjMDigg3h1i4UfVXQPOMokydgAxEkwAuB8yeTXmtZcM5NfQLF03NI6ERAZ1bOW+KJjAiOa8Dr+5EE5jtVTw4D2dqgoRzRNhCQ0fFHp+fSp1Om2CCdxBIY+456DH0oG94DBrmqrCuNLw3bj0pp4b4y1ogg5Hb/ADilRqVNK99g01HiisxYgyTXUlDDqa6o0JS5B+tNV8SGxR8MEktJBIPQ9CMdqUTmrjscz9v8zWpYNveJM0yABGCIE/ahrLFfhJ/marHQDHai9Po2bI4gmI7AkZ+dLDRpnlhu4PNG3GuKymSVLbWWDt287gRgCPrSvR3i6SfiBg4jsR/b6Vt57RGaabNddtyxomzpSu3HxTEgwSvvEcxWVpW24An/AD/PpXqNMn5O/LosqoBKnew5ZQekY68VHK/mavjNuB/CtE7qlwggAgHsZIG3d8x/+TRFuzatmGKrDGMKYzOGYcQQIzxzQdzx1roVWb0ySylpWJEExmV5nPAqmu1gBb1owzhlPqmRwxxEdIgCax5c7Z00nCT07bxNHUIxaAykncSvU5EgHkfesdXowoc7VVSfMEABSrELuQcK3Ye9J9FbYkIVETvOBt9UbczEbSOM9KZootqGWHBEGyJ3KI9Wxoy4yTMRtGRVTam5EaVdxDrIhxaKlpG19oV0Bn1jcDBGflUXL4W6dO3pC3SoYN8ILFRtxyOf/satpdbb2o231i6AEEhGIGwMWY+hzOGOPSfagrPhk77u0iCrYKklWZhIAlZARj98Vrx36z5cv4Mv+D3PMKoEuNbbbcDXJ3oR6W3NHrGeOw7Vm9pr52Oodk9CBCZIWYkjJ5GewFDXrSALcO63bMsGad9wmf8Ap2gwEgNBbj3zUpomK5nTWY+ESb1wH7QDxGBHAai3eh3vQ8+MW9LbWWVboufmWUtqSyjIBdcz0yc4xXajWXr7u9vSW0RgArXwPTzuZVxtJwZAPHvQNvXWrGLFsKf4mG5/9x4+SgUBqfFWYkkkk856+9Pz08v09Xw+5cP5utZmIA2aZTLRmJEA8dutbL4XasQPKuwcsLrk+YFyAywBj5Uh8O8aa0+5SOIOOQeaY678TtfYG5AjsIHT+wFLYDG5qbwcMECJjaFXYGHIJI6d+9X1XirlT6zuMeo4gddo6COPlWOm13nMtp22hoknGFEiT7CYA9qC/Edu2jxbPpInrjMLM9don7U5Skw4TXWbgG8ZG2dp2yRuMyOpJBJ9qY6XUpcUoW3CS0NkElWG3vAMV82W7BPOcfam9rxFERGQkPtG4EGd0+qT8O2OIpbDeoUvb0l205MyF27YUh4Mhp9QAkdOK8D4ndlyf89qc678RFliT8u5iM94rzVxpo434UclwqZBqb2oJrNqzU0uzWJqKmrok84FPf6GddNaXbJjAPzjH3qgAqfIIxCe1dTSwbe0TU1GtcK9tXCmTPGI9+9RtNa27Zmt2LXS2NzAe4r1+j8Nsq+wsT6SSVJlSo7HufvmKR+CaAtdRcAsfiJiMf2mvSW7jKgO8EWjtIdWJHsQ0fpMiD+k9aEct+EninhoCqxgEqGMRnkT91OKTvqlQHG4SFlemRM/Sa9D4xaAYLcc7AAJXG7mFVT8R6ATNK9HplGoKKAwEliWDEgDdIUASQB+9LF70uLCoNzfCYA95/pimL2SLbKu5bbqHYwCdojIAMnMjMRFZLp7W1GWbhAWdx2qTJOGzCcT8zir+Hb1V/SDLAhQSXUkgEIScSGg9x8qXKfqYJyyg7GhRWUEqCVVSVWdoIJ5WAGMjnsRNF3PCSSA3pgqAGC7lWBBC5AMse/1orUnaDIKK6fwR8JA9QBMmJSB74GZy0lxbyu437QdoHxTuG0KMSWkQI/hGKyn/wA8jS89ZeJKliUILIZ3A5l1I2j9sxg4mtNJaL7huJW2fmPWDu4AMmTGBkxJia0uXN6rZtoVkqDhgTtkFtxmSx5J6D5Vx8M8uCbcHO8MxKQPUZIOSRJ2z2xWvGYzvJtY04kGVYKgESokQQAQvIkhj/8AGajX68W2W1YBe8jbgFAILwPW5GGK7iI4wJoYXHvELpjsRSN14gY+IFUJyRk9pgcU0taazasfkFgR/wBRmyzHmDHTqIp5bU+F3+kFhRcuOL2pMSSQy2+cL3YHrAA6d6SavXliZJJmcmc0z8XTasnaehgglTEgMORXn2OTT86ip4lrlZlepqKnaSZxtoN2+rrdnBqXWKGJMiOOtLQYrqv5z7z86odQWOTJJ5oSKI02DUWgT/pYE9OhzmOc8AUPfpj5w2AEAhQAIOCBxIPGc/Sl2ruSf3P+dqdkxMt+sGaqVNQKfHFOmuIqYrhVBUrVrZ5Fdtqk1F7BprPEBcWIIwoifSNv8Kxif6mlN+4BVixoDUXKXLaJMMrVvAyftUUmW+I/z+9dUfmr00to4fkbT+33pzZtW7YlyZIkAD+bcD96VWWzP7RTDT2UuCVfbBgqZb7cR+9dEY8uvDXwrVLJbd5YWT3/AO1lhuWIajVuMbZ2lYA9QBaSssUEk/CYJ4mY4pc7BUFu2IBbcWMbmI4zHpHsKLsanyTaMLMljuAKgAicd5IEjIFLO9hTZO1NdqXdBeDqptttZwJedsBRb4A253c5rbQaVVV2ABaPSoO1jBhmBeYHA28ZrtrXHN3YQp4Ct/6hJ27jHAnoOtX1KTJuAu8FiQwZQ74IUjAJMSRTKdr6PRLcBBLLtJbYwBmAXnckAiQciMVceKOvmLcW0FWANoB8vcvp2gGIIM8k8Gt21isURWO07Jgydu1jdjbAQCYgRyKjXeDKbis1tfzFLABtvl7QAqkwBIACziPejowPiOsEBIGwmDmCHO1jukTx0HeZodtWjMrMES3I2213HzMlSC24EABsDHxGmeuubi7ny0SFdg05JYEKj7SxI5g96VXmF1neyPLQmDfcQzRztTofrjqRNI/fBfjHilpbS24Z3FsLZVUTcrSQAyEGNoXgSTIocaMMFOqchASy6dCfSTHxSYmeY7880GNUloRa5blzlm756D2GPnS67rNxMGSOaFfl6nxj8RIUCW02ooIVRgDMg/P+9JE8T78n9qVtfJrMv/Wigz1XirXAu4kwIAJmKAnr3rMPVg1LRirczWlo45yM1miRPuZrgaKbZvn7Z/vWUVByK6j0pHHmi9KoLAEkDrHPXt7xx3oQGp8yKnNMXqWGYmPrPvzQpGTVjdnJ571QzTzQ4iIipIqVNcaoKk8x0OasRg/aoCxVwnXnE9eKWhTaeI4qsVe4f3611jmmGbWjFKNU2a9vr7ttdONqSxBl95BBkwNgwREZ968B4heyY71lpyswa6hBfrqNXlestk5BHfINF6VQphXUFYLLjdt9veDT67+Hkt2RcLj1NtjMzG75QB1FINXpQLm6cjp0JGAfpWnG9s/Z0LG0ltrEscBmJJIjHPHWj9HYSCzqMQy2viXeOT5m5VQGAczxSnRaE3XAHJ6ivRW/AjtksNyZk/AIkeroDg49qqVlZPtaaLaRDfmS5usmCqou3dJ4IgZJ6TETU6nSMwUlVttclywwQN25YSfSYxBB6cVrtVXcldpVALSogZS4G0hwDOcGSRzPStmsLcYi5G4ASDJEH1MD3ETNFOTEeH6dbWdouM/qB2KWtqvIJ9+frHStfE9alhbbB0Y3FJCr6nIHwgk42yewzwDVfG/Fbasvl+s7dlq0CDAJMkxhUkQOpg9K87ev7GLsQ14/E8CE6QkY+v2qf8Xx68b6u6XYPqOmFsqSFA5O4Tg9xz3I4pfq/E5PPy6ADoAOgHT50Hf1M9f+aGZqcNo1yqz2xVZqC/UUBJYAZrUKOZrKBOalLvt+/SgJuCKgmpLVWgOJqYqK6aA6uJqaqTSsDp7VIqFq1MONTNQR7xXTQHFq4NmurqnAleK2t3I4xMTM9MDihjUg06Gotk4FTcslBkH3o7wQAuN3+Cu/FOoVWITA/qOtRbonXRP4nqYTknt/5ry3iV6CaN1Wpz794rzviGpk1N/i50ldQaihrb4qar8D919YXXl43XCQoKwJmDyM4UEY71k93e3b+kf0rz1nUGcGmWiutOaNRmeG34f8R2kswxPxAxHER356Zmmq+Kt+kk78MoEbwTuzHBzmRFLLZBKk22ZB+m2QpOIienQnHStdHeuhwhLJb5JYjjriPiIHX7VrLrLlLpp4fp3Fz1u0FgZIGBMNE4JimvimuWyA4H5lz/pIrBm3CR+Z0/Xk9SayteIJaDXFUMttJPmwwDMQoUMBDEx2GJrz63GHrePNcQoAgInMKOmD9qlpe6m7fKbiTuuket+w/hX+/WlV6/Jom+uOe31J/wDFA3E/vTNWo5qjNWthZnvFBLeVis5iiDc2RIweT2PXd/er3rYIkGJ+f7GkNCMe9Sa5rYHyqCKZrCuImrIlc9qKAqP5VHFW2+1RFAdUCprl5oDorjVpye3T+pqpoDqgHJHYD96kiuFARNTUxVNmZoCWqOKtFY37kUrcESNcU4pVrdaWyTnOK7UXaVazUwKzUzv6mlWqsk5qmovzWIvkUTj3q/1Mxe2uK6ut8V1aYyfRbWkQH4F/2ijBaWOB9hXV1RFN9JjjHyqmpWec5PP1qK6qiKL1BlVB4nj5ARWV/LAnJzk11dVQRmBk/If1rNLYxgfaurqCnqBZXsPsKv5QngfaorqFNSgPIFUS2IiBE9q6upJ5eqG0Ow+1d5Y7D7VNdTUsbYngcdqptE8VNdQTltjsPtVfLE8D7V1dQaTbHYfaouWx2H2rq6gLlB2FZBBPArq6gNfLHYfao8sdh9q6uoCPLHYfapFsdh9q6uoDTYOwrC9ZU/pH2FTXVNOA30ifwL/tFC3PDrR5tp/tX+1dXUofxmfDLX/tW/8AYv8Aau//AMuz/wC1b/2L/aurqpDRfC7Mf9K3/sX+1dXV1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AutoShape 10" descr="data:image/jpeg;base64,/9j/4AAQSkZJRgABAQAAAQABAAD/2wCEAAkGBhQSERQUExQWFRQWFxgVFxcXFxgYGBYXFxgWFBYcGBUXHSYeFxkkGRUXHy8hJCcpLCwsFR4xNTAqNSYrLCkBCQoKDgwOGg8PGiwkHyQsLCwsLCwsKSwsLCwpLCksLCwsLCkpLCksLCksKSwsKSwsLCwpLCksKSwsLCwsLCksKf/AABEIAMIBAwMBIgACEQEDEQH/xAAbAAACAwEBAQAAAAAAAAAAAAAEBQECAwAGB//EADwQAAIBAwMCBAQEBQMDBQEBAAECEQADIQQSMUFRBRMiYTJxgZEGI0KhUrHB0fAUkuEzYvFDU3KCohYV/8QAGAEAAwEBAAAAAAAAAAAAAAAAAAECAwT/xAAgEQEBAQADAQEBAQEBAQAAAAAAARECITFBElFhcSID/9oADAMBAAIRAxEAPwDx9u1WpbIGc1peXmMdvn7+1QTUw0g1rbvEGawZqspp5oNkvyMGCcf3/airfiQS0EIJfdO4tlRH8v75mKRI1EWfV/n7f80rL4Mja5rTPNZX7geJnFVYTOKqtP8AODd7abCdscUfo9EWZiJKou5vbt9TVNNdQI0j1zjtt/yf2qiauOpHeDz8+9PZE3b42UGCZgDABOWOP6Gg7qZxW93xEn+ncf8AFQqsy+kw0jqJ+Q3YJ9qVujuehzuHeo8stHsZ+eIotSxkOCOxKwQZ4P8AF86o9mRhyOu1SoZh7FjAFOSacrBieM0b4Z4m1m4roSHUyp56FSCDgggmqnSyoiCYyAwaD2JHWsBZNFggrXeJM5csSS5YseN274hjoe1Tp9axMEmKwa2IH2+f/M1GlT1gf52qbxMwu6G3cYS7IfcHbIPWMwd3I456Vr4xpWtvbQH0tx1BHwweCIg5PMcUdb8ON1NxZVlWXJnEwOOGwRHUMRQGu3FEGRC/lmdx+JlZzOFODjrtFWiXvoi1e5TjOc+1UbtJzRWsYSf8496HUgiRxUrTNShM/wAv+ahRW1lM0b0B2ls+ncSR/P8A4+fvTy3bFtnKMuUY4M74DE7Tj0wR04iKA02m3BihAKn0bpBY4BCnjgz9KIt2WKMly2ILegwJQgz6T0+XHPajlNhS9pxbNsuZyit1IWTO3GTuIE5Ij6Vl53kuwMer0kT8TerqRJktPuDniiLusRygY5Tm4Mn0CRDJhfUBxWLX/Pu2g7kAqbj8khgu2M9gq56T71nIff0suXGAIC4fAJMD9WSRnbO4+9LNV4aEGRvA4YGAwkiTIG3v9frXofFNEFLgMBmV5B5+EGOc/wD6FLba7FJA3E+iBLlRB4nBOf3qbMXxuvLazSr5YWSTvHfA6gZ5zFeY8YKhyELbQYEkyK+gamUUXAr7bSkAgfDk8kfT6zXz7Xy7szckkn50+Pp8uwts4rq0tjHFdW2ox74qSauNGYk4+dF2NVNwbEJTd6oIDEZ4cghfmRR2m8XbTNuS5NxgbZUqrqQ3zHTuPfpRMZ7dwke1FUE0TrFzA6YocLSlWsKY6PS5zwwMHsQP2oFFo27bZgqozAMMgHDcGG6dKqJ5eIe2QDPEmI/zNCMc00OghYLDHJJEfehr+k2ieR7Us7OeMF4+31qjmpNcFpmsiSRTgr5K7jb3L/FIgEEA/aaVW53gbTH8XSnmqvW/K9VoO3MlyqzHUD/t/V7RQjlcnQPVkMNymRnHUEcg0PZRS8OJBEYJjp+/pA9xTW/aspaQhWUMu9UBloI3GZzA70IrW2MJIMbsxBGDgj5ipzPBLvorS+EBSGQiIyTwJMKY6GCZ7068S/Cii9bQXAzMD+mNvYiDx0P0NL/DtafLa2hKy27cp9WBAExgZg+1a6O44LG76SpVCACRG05PQymQy5M5FFvXR8YT63QFT8xMfSsvDLfrHtn7U98W135Zsgqba3mYen1SrMoAaY28e/SYoHwXRl3wu7Ilc+oAyVx3GPrRe/F2U58Dt77q/lhhtYsCcEwIbHEDEnvS38R7Ue4ttpXdMj+W7rHH0r0raLy9zbBbDNIQMAE3AEL7CM9hPSvI+PaB1YhgVjpHH2wR7jFHLfniOE+kF1dwjvzV1Cj0r0FSRXUKdW1jTh2Az3kYisR/WMdKY6LSyGJIURliYA6UcoHsvB9AtvTqxgsw3SyyApJ2+3AHzzQum05ht6YK7onCgQ78++IyeBisNJ4k6hdrFlX1IGBVFGYAzl+YByZrF9YnolwARtuhCRIJzMidzQeRHq5NGovH6I098nTuhRCqXF8v/uuMSxmcQqDp7dMVlovM2uuELW2neo2hE9IRNozBknoSZNV0t5Crm0HGSUckBRKEPC/qaQIEZCmh9GCbcXFDEJPqYAgz6iDOfTIA4mp/4r/rfX3RcRlFpEVYGXh2JUO0RIhoXkyY+lDWU3+pQVRQAzjG65uUbODGCACvfGateCtdDbLaqAMsdqlVUYYGJkgxzxWN3UNZ07lhcRncNYtDILbVMnHwgQYPUxWVvK3K1zj+djz34kuFna0m8AYu7oHwnAgcDAPuYryGs0ggkV7DWaM202nLsdzmeSec/OvO6xe1XhS486LVdR401TS2qyPa+esFQIU4Pf71hYRUyMt3NY7eczkmomts+1jk8aPmoFQBU0zb6SwSQJntTVQm4JBk8HuemOgPQ0H4WvqB5jNHjVJuMM2AIRgpgiQIeJxuOKfiL6sbiohZ0VxDIQwnaWEhgJEMIwZrfwrSC7Y3kiC7cnO1QFnPJwJ6ZpY2oVlKHg5+o9utHeE6lVti0p9OYLe5nPzqZejsu9L63wQK5XO4dI54ODwcGg20iqwQsM9SCAMdY4n+teg1N0vdR2lUBUt8LmBj05loHFAeLBLjHySwwQpO3eccnbgZiByPrRsgltKNjclSq8AHnmKP3FAAQCYkYBj+f9q7Xa1BeZUBKwpBY5BVF3AzmC0nHfpQYAXjGAOScDpnpNGwewwt6sFi+9kcobZI/gYQy56HH2mtrPham3caym4WkD3GLAEJnCjrhSYxxzSZ7JHxD0sIntNTZugEgmdvIIwMzgnn/gUS2DJ6IupCkyRG0iMZnH7Tg4zTDQawlW3hWNwmRsgqB8JY9MQBxletCeHFrp2qpJbEEgZ5Ek4UQOcxWnhviLE3xd3lx8MtMBZkNyIPAjGBU/rOqr82q7N7bFByYAHJZjEz3k816y6w0tpbNtlN2JvXMeqCoKAAzwTA+tJvwnHneZEhFdwMnKqSBAEnNEf6qL6vAmRtjqM5YAmCD0IEc9arPhc7k6aHWvaDKMk7jtYBSu1drerriJmMLWmvvHU6e5ujfZKEEAjdauMVIjoJAIz+k1t+IfFReFtELEgSSP1MJBEASYgkk4GMGp0mnKWLgYbBcZEEwCVVtzE+8AdY9fTNH8siOHuPEnSnOD7QOTwIqrqqbdwORPB6YNey0aWWNxXtwQGfzEaGhIP6vSBAODzSbxCwGwyEQAFLTLSWJk4AAAEHr9aa7Se3ZVgShJHvP9aYeH6PzAgADFX3FT+pYgjH3qLnh5QSpJhvWoB9PHOOwph4XZFsM7MSUwFHLOQWAMZ2hYn37RUcr+ez4/8Apa1pt1sbPMLgtuthedogkR/04kwSDk+2A9RpG3XPLQswj8wbiwO4Z2qYmBHHfFM7OrdliyzDcAN2PSXnbiflH/yJNWfxKFaERAyKIUpu9PxzB6rgSe9Tx5aOUwlTTuhQrJytwleTLEgH+IwVMQB96It6xi7mFDLGQDKtMM0TtBbcR16HrTq3sbdddAqhGC7QwLMNpyT7DoIzSvRalrgc21tq9rbdA2y10qp+Mz6pM/UCKrIUtF6dAUTfuKgnc5Yb7a7BuOQYCvBM/wAXektvUM5OpvMT8SWA38IMbo7nmepJNGeJXC7Pp0vFrZi7qG2BCr4m3I54+nfFLPE9dvwohVgKOigCAFp/kdl+vPc5NINXYinyXcmepGccDkZ70t1yYPaTFScu9Ei266tgtTQo8az1qrWyKaJaQlWQebKtADIGENtO5PiUyOTyM0Vc0qXB6C87RK3FVG3/AKgu0mV+ecVrZjKciAVYCjH8Ob+E89jj60MdOQc80liNDfAyIYDcrA9Txg+1Wu3sADt/maFUxU0qWJFb6HkD/M0OK1sGCKPDH6i8y3nTcxGxYnEEqj8f/f60NauFT9c0RqrrO28noAMZgCAPoP5UN5ZJxn5f1pWaU1pqCXLvuG9skQAZHv8AIVW06wGMgnGZOfl2waaaH8J3r4kIduIeQoHyZiB/Omlj8JLib9ksDBhpMmREKvsR9DVWZ7TZLcsst0vKP5c2hbWUa4N3pPpMcLgwIJM4wh1RyPeZ+XGBw2a9fpvwrtX0XbcRMSRAiQIjBAHFLPEPCQPSWHsZxz36UFkjz7aprNsKkqDiYG4GQwg9MDMUR4LqXcOzEfEhxMu3qViO+CCflTC5oFCkOssuQDMEwAMg5+mcV2k8ZYbrCoBbbcEtMN20nAMmNryRk4jFZ52v9f8AnD/8LsfOBwZBAAOSCpBPYZB+gFLdaQVK7QrBjt2sYba7K0hZgLnceT0no18PtIu3eim4XlhtGE2tOOCSAD7mlmqtM1wbSzKDB3NKozEqCFIBgzOJ+EDk40Zcnfh/whHvQZFu2pd3bZKiAQwKyCIiOozPEArxrxBmeQCE2egwPRIO0EfxEjcZ/i9qK1LjT6UW5hrhBfuUQxLQYBJhcR+ql2izcyA5IllMAbQAoljxyPlnilafDjk1XT2io+NbVppXJDEKxKsDE5IUzAxt6nNSdaly8pRd/lhtibiq8iBLDgFZIEcR1NVCoWXcLdsKdn6jBRXIYFYO0xPzI5BBJNnQ7S24XW2lvKLtEyN2DOCYMRzPcVOVXSus1d5IFwW8ndi2pxjJxke9C+StwkFWy0kIC0Tw2MgEgTP3M1hptZqHJkg2wI24MZGJ6GjLN/ZJmN4j0wxMgxjtwxEzx1mqvHfSlztTwjwx9wCyExMA+luJkYLZnE/COtT4r4UpVSLYAJjdbByB6YKgZbA4J/fBe7aZ3b9/rVyx9VuArQDlY46AAzyaHteKh3SLZAhgpDZnBVQW4MmcmdpiaymcVW2tNJYZHKu223v8slyA0gAnzADBGD2Oc8VXXakWbdy7Za2gVittWUrdU3GCyqkfNlBwB8qtp23sm9WAZhbXagZ8hjdhuQwnrxBz0pbr7wuaxlJZ106Ns3hQZmMwPiBPXOKv/E7/AAtu3QieWCed1xiZLsZmT15rCzcUgzJ7R/WqXbcn981Q2T2P0qrB/jG+wn4QaE1RkVu6msbq4qL6cLRbqa2A9q6hZ82t1G4ZAA6iBjtArezYBYHeSxOR0HypQ18mut3yCDNXN1leOnmvuNunzAsCRuYjCyAAFHpM8T0pg+iS7aa5uRGRFYq5guTyEjE/1Ipdpdcm5bhMMpDQRuUkf9pPHtWep8TEBV6ZnEyeflRy5TP9TON1j/ogWgkDMZxNNL34ZK2fNldnBMjEyASOgJBE0usBXALPs29SBGft2pxd1iGx5YuF03KRnIMkt6QNpkfKKL4rbrzd6ztP+fzqqURrIJxEZESJHEenmDPPGCKHWlP9UYeFeFG48IpJJ4BPucDj3r1o0drRAfBcv4aGzbXuOQWeM0J+ETHwyCRkjkCRMZwfhz713jwHmOu70GT29IQEkHrDNhuTnJBiq34jbrLX+ItdYkl3tt6FG4TjIBcD1EPtMA+kmfar2dFcuBrgEAAAsTLtLZguArRJ9RBAjrFL7hJ+NQxUMJbfuSIDAFTAgpxBnJPNNvDdZekKu64owLZMgQAYaB0kEQfVPsarJEbb6CFnhpAhmBEMCNpUfFy2SCdoBkHvRt/SsU5JUmBugEkDsMdjHTM5oy5pFRjcvBTd3ljbEYGY37ZA+Iyd3EUs8Y8UYnkNIgFY2xzCgYAnn5VNuL4zS3XP6vS0HBJGc9YB6UfpXS6INr8xXLsVgsxbYEYTgmcRjmOYoKzpmIZgu7aAxkxgsU+sNE9twrPw/WOtprrE/FAAIxnbx+mOpqfiq9Vd8NJ/NVieSpIA2rwy8YExg8ZoazaVPUyzzO7GI2xg+qBOOKH034lZ7YTIDAEH4WXr8XvPX+VLr+tLM5BMbW2zgNBkwOgypHcHFE36LIL8S1fmSWPORiSSMwB8hAjir6W0QLasLNxrgBBDb4YKCFdcG2wHbk0IfCmbY8qAST63UTsDL6TyuenXBijtEtsc5U3AefzWcKNpB2gbJzJGcyc0tn9VdKtR+KLe7YwUOBIZwB8LAhT/AAiQSJJjHGadIpsOA/q3Kty0pZmEFmk7chR6l5xPHNIv/wCMtXbgu3Lvl23uEMAJ2Tun1sfV6lgYzup34fpAE8thIRdgZp9SgsLbMRgRgbODAHIp4i4Yu04gISpJP6p9MRiZyOf4vuO9priQogqxcQsMNsgtgDEGMyOlb37qA74IE7QSu4KCFjC5yEGRMbcxQdnexUJc7necpsiHUoM7i0Dnt7Ut/Isms7duVZ5BnnepO7k4z6SZ496m1orXwu231K2zcS5nbliCw2y3QA5qzXSjMpBbb64I24IVtrN1MQCBH86F0+n8y67FhbVFZ2LQMA7j6E9UDE+2BRZ0rqNvEPGxateYQ4e2Y0sAFTuHDsomRJJ7gxSJyUVi7Tcunc+PhnMY4MyT7n2og6xnPnO02rcppljaPd9v988dqS6i4xJJkk5pyiDvDyrPmMiBPE8V7tPBdM1pVV4ciY7mJIYRJAr5il7NOdB4w6kZkfuPkaW2FkrT8QeCeSSD2DcRIPHOZrzTDmvU67XLeJ3s27HMk8dYEUh1+jKNB+hquRTor2nof2rq3Va6sl6sLVVK1m2iMyjH5E0Sll49QE+1bJ+s5qaOTSbQsgksdq9PuegzW+q8OCjd0gt9ASD88jpQN7wvQSpU8EfL7GtbVmFOxSfuxI956USNHJVVDNuwWQTsLcEsRtHM/Kj/AA/QM23aCm+UaDwfhIkd/wCtH/RpHtI55rhTjxvwjyW5BkAgjiD8+Mg/akwNKA28I8XaywZTEcf58sQcV6G3+I9Ozbmtw24OSGkddwCuDtDAwYPyivGBqsHop9fXudP4ppf/AErEsFIAe5ChfibJOR6evcjrS7Vfi2449H5anog2bpzk/EckmCa80t2p8zNHZ9TyHWn8XClJb4nEw4UjInEHnielSvhfpZ/NDIDJMCR0IZf4pxQfhvhSXWQfDBY9Mlu88ANBpjc3Mq2U3esIhVYYuUcsW3DgENPE49jTRyt1XQqBcYoEEiCLk7bqvtVrcAQd2YEzKYiKzGhu/pCyTDBwRugAHaRyBG6fciTRmmtqiuLtwFEgsu0htyF1AYH4RO6YxWLXA67bW4FipiSu5GDelGY4OeMcUpP4Nb6TwreZi5tgvuAwyAxO6cf8V17Rm3cZgodXHQQXHqYykjbtIgn/ALhzNa6fV+WUhLqQpRhcDA7WjAWcgNGPY96vqVFxUC256CDgMSGBYfF+omc9qL0JbQuosE7GtA7WZiDyQcsQQnUnjg1xMhVt/HBLoh3kDcASjQeeSO80TfZVaVuhR6ju9WQxVW2TywBJIgRIg4rA6wjyhbZdwLMzfC0tCsCZ59PcDpzWf5l7i/10yGrKbtpcC2dw9JDl5GD34HuIPet18PZgxvWmVlC3H3vBh2hdokDJDTiZ4999Jo0ZWVxO8YyB5TjdsgqSWYRJB9ponxBlugzLsJYuJ8zywN5DECIkenHMQDmbkT8UveFM4RWO9WVrm1CCDuUAHHwxImDBnsYEaHSj0IptM9s73Vw21lVXgNwpUHIxyJzW3ni1i6hFwFlURG9bhMEKQPUQvwiMgnE52/0KIr71cbYfcc3IYgsAswM8+3JPNGdlKQ3wQWuXFBBEqAGVULDpkk7BOPf7T44t22n+nW2oZtoYJBCI7Ly5JZSxgRJkDrNMvEtX/prKW7lub0wihgTeVhwyifQC2SYMqAOaRhFtCbp33pJOfSrGDwPiYQIJwIx3ow/fGPi7KCFX4U9A+hifrk/Wk/M954rTV6gsZrEXKduGMbwl9m/adp4MGMe9AhyDTNPFR5e0jpEgsMbg8EAwcicg0suZM0S6U050us3DG3dEGeoHHyIoa6rn0vk/pMzPcf8AFAIa9R4XpEuWm3Eqqr5jdWwYEfWo/wALJO3lDYjEGop5qvjO0bh0J6iupZT2E2kOZic5Exim+tZGbeE8pGysHcqjqpnIPXIjNJ9KDMe/39qcae2oMOpYuIXcVC/9oyRtWSTkgexmtc1PK4GfUm4kFNwUkBwPVnoYwRg/KmCaTz1QDlUVYIDbVXaBAU/qhs8Y6zR3ifhi2bEWzDtnZuD+nqd0wgJIwAegpXq7kqrAA3VXa+6XVliASsZiBgYnNPfiZxvVE24S2yjIb9LXQgUDAhSPUYlc9K7R6oIkrHwgdPUSZEAfpAkAnvilNm6TZFu4DORnmJMSe9Z2dFsJIYkRAHbrSq81p4jrGuNLGT7knHAyfahNs8fWf8zVXaDRWiEkTz78T0nvUyKZrYJH/mo2xTPS6W41yBvM7twgbdo+DZk8/SqHSy0EAGBwQc9VEcmn4UugAtXRaPu+EupII45/lRvgvgpuuiiAXkgsYX0iTJE59qN08ZaewxhYBtthuuVgkHGJmevHtRlvUIjgy9qGlQWJ28yC8g7zMj3c9621mmZbJiBtuGNoYgbSQZJjcSZ+YigvDdPsvWmf1W9wb1gkEz0UjkEcD+EU9RmXRra/ymAVSWuSxJJL+YSVJY43RnBrO14aqui3Ai/lt5h+LzGDko6R8D7SMYAjqIoW7rPzbjud03NoVpDCW3erauBBwe9E+J6hBbXcrSqD0NG4qxJBBMS2D6uxonQuXppq7rq1xyGid7M219sEgCDgYAiIHfvXmdT489y2LQchJJLQVncT6RBxb65PJ6V3iXiD32bduAPq2jMju+33Ix0ojwvwW4HDFJXcJBjIHPp6mssutpJJ2afh6y7I9vYfLdgC4A3LCndsEiXAIznIzzT2yqeYSZKgQpEHcztJi0SAGjaIMlSD2ov8P6KW2+q3CgJtG0ookCUgj9MdOT3pfZu2rdtX3Kly2+0K+XdSYZjI6mSOcz3q4i4va0S+f8SlW9LqSFySzNIHDbckHMEZq+qRNgaxZ2wTtG4lruw53AkwNyiAcx1WYpZc/EiWt6i5ca2LpdVCEXCWUF9rlc+stG4cHtVtR+JbjP8AkaN2skQkyjq55YNmBwYPdu9BU80q+pQXRy6kOQzXCr7GYhgchQDA4PHesdZdVNr3raul22VRCfzWIlQTiYZSSe27rQ48R1LqEFuzadPy9+8OxkAZQAQY/wAFYrofKZXuEtdKncxYlwoUGI4gjMDigg3h1i4UfVXQPOMokydgAxEkwAuB8yeTXmtZcM5NfQLF03NI6ERAZ1bOW+KJjAiOa8Dr+5EE5jtVTw4D2dqgoRzRNhCQ0fFHp+fSp1Om2CCdxBIY+456DH0oG94DBrmqrCuNLw3bj0pp4b4y1ogg5Hb/ADilRqVNK99g01HiisxYgyTXUlDDqa6o0JS5B+tNV8SGxR8MEktJBIPQ9CMdqUTmrjscz9v8zWpYNveJM0yABGCIE/ahrLFfhJ/marHQDHai9Po2bI4gmI7AkZ+dLDRpnlhu4PNG3GuKymSVLbWWDt287gRgCPrSvR3i6SfiBg4jsR/b6Vt57RGaabNddtyxomzpSu3HxTEgwSvvEcxWVpW24An/AD/PpXqNMn5O/LosqoBKnew5ZQekY68VHK/mavjNuB/CtE7qlwggAgHsZIG3d8x/+TRFuzatmGKrDGMKYzOGYcQQIzxzQdzx1roVWb0ySylpWJEExmV5nPAqmu1gBb1owzhlPqmRwxxEdIgCax5c7Z00nCT07bxNHUIxaAykncSvU5EgHkfesdXowoc7VVSfMEABSrELuQcK3Ye9J9FbYkIVETvOBt9UbczEbSOM9KZootqGWHBEGyJ3KI9Wxoy4yTMRtGRVTam5EaVdxDrIhxaKlpG19oV0Bn1jcDBGflUXL4W6dO3pC3SoYN8ILFRtxyOf/satpdbb2o231i6AEEhGIGwMWY+hzOGOPSfagrPhk77u0iCrYKklWZhIAlZARj98Vrx36z5cv4Mv+D3PMKoEuNbbbcDXJ3oR6W3NHrGeOw7Vm9pr52Oodk9CBCZIWYkjJ5GewFDXrSALcO63bMsGad9wmf8Ap2gwEgNBbj3zUpomK5nTWY+ESb1wH7QDxGBHAai3eh3vQ8+MW9LbWWVboufmWUtqSyjIBdcz0yc4xXajWXr7u9vSW0RgArXwPTzuZVxtJwZAPHvQNvXWrGLFsKf4mG5/9x4+SgUBqfFWYkkkk856+9Pz08v09Xw+5cP5utZmIA2aZTLRmJEA8dutbL4XasQPKuwcsLrk+YFyAywBj5Uh8O8aa0+5SOIOOQeaY678TtfYG5AjsIHT+wFLYDG5qbwcMECJjaFXYGHIJI6d+9X1XirlT6zuMeo4gddo6COPlWOm13nMtp22hoknGFEiT7CYA9qC/Edu2jxbPpInrjMLM9don7U5Skw4TXWbgG8ZG2dp2yRuMyOpJBJ9qY6XUpcUoW3CS0NkElWG3vAMV82W7BPOcfam9rxFERGQkPtG4EGd0+qT8O2OIpbDeoUvb0l205MyF27YUh4Mhp9QAkdOK8D4ndlyf89qc678RFliT8u5iM94rzVxpo434UclwqZBqb2oJrNqzU0uzWJqKmrok84FPf6GddNaXbJjAPzjH3qgAqfIIxCe1dTSwbe0TU1GtcK9tXCmTPGI9+9RtNa27Zmt2LXS2NzAe4r1+j8Nsq+wsT6SSVJlSo7HufvmKR+CaAtdRcAsfiJiMf2mvSW7jKgO8EWjtIdWJHsQ0fpMiD+k9aEct+EninhoCqxgEqGMRnkT91OKTvqlQHG4SFlemRM/Sa9D4xaAYLcc7AAJXG7mFVT8R6ATNK9HplGoKKAwEliWDEgDdIUASQB+9LF70uLCoNzfCYA95/pimL2SLbKu5bbqHYwCdojIAMnMjMRFZLp7W1GWbhAWdx2qTJOGzCcT8zir+Hb1V/SDLAhQSXUkgEIScSGg9x8qXKfqYJyyg7GhRWUEqCVVSVWdoIJ5WAGMjnsRNF3PCSSA3pgqAGC7lWBBC5AMse/1orUnaDIKK6fwR8JA9QBMmJSB74GZy0lxbyu437QdoHxTuG0KMSWkQI/hGKyn/wA8jS89ZeJKliUILIZ3A5l1I2j9sxg4mtNJaL7huJW2fmPWDu4AMmTGBkxJia0uXN6rZtoVkqDhgTtkFtxmSx5J6D5Vx8M8uCbcHO8MxKQPUZIOSRJ2z2xWvGYzvJtY04kGVYKgESokQQAQvIkhj/8AGajX68W2W1YBe8jbgFAILwPW5GGK7iI4wJoYXHvELpjsRSN14gY+IFUJyRk9pgcU0taazasfkFgR/wBRmyzHmDHTqIp5bU+F3+kFhRcuOL2pMSSQy2+cL3YHrAA6d6SavXliZJJmcmc0z8XTasnaehgglTEgMORXn2OTT86ip4lrlZlepqKnaSZxtoN2+rrdnBqXWKGJMiOOtLQYrqv5z7z86odQWOTJJ5oSKI02DUWgT/pYE9OhzmOc8AUPfpj5w2AEAhQAIOCBxIPGc/Sl2ruSf3P+dqdkxMt+sGaqVNQKfHFOmuIqYrhVBUrVrZ5Fdtqk1F7BprPEBcWIIwoifSNv8Kxif6mlN+4BVixoDUXKXLaJMMrVvAyftUUmW+I/z+9dUfmr00to4fkbT+33pzZtW7YlyZIkAD+bcD96VWWzP7RTDT2UuCVfbBgqZb7cR+9dEY8uvDXwrVLJbd5YWT3/AO1lhuWIajVuMbZ2lYA9QBaSssUEk/CYJ4mY4pc7BUFu2IBbcWMbmI4zHpHsKLsanyTaMLMljuAKgAicd5IEjIFLO9hTZO1NdqXdBeDqptttZwJedsBRb4A253c5rbQaVVV2ABaPSoO1jBhmBeYHA28ZrtrXHN3YQp4Ct/6hJ27jHAnoOtX1KTJuAu8FiQwZQ74IUjAJMSRTKdr6PRLcBBLLtJbYwBmAXnckAiQciMVceKOvmLcW0FWANoB8vcvp2gGIIM8k8Gt21isURWO07Jgydu1jdjbAQCYgRyKjXeDKbis1tfzFLABtvl7QAqkwBIACziPejowPiOsEBIGwmDmCHO1jukTx0HeZodtWjMrMES3I2213HzMlSC24EABsDHxGmeuubi7ny0SFdg05JYEKj7SxI5g96VXmF1neyPLQmDfcQzRztTofrjqRNI/fBfjHilpbS24Z3FsLZVUTcrSQAyEGNoXgSTIocaMMFOqchASy6dCfSTHxSYmeY7880GNUloRa5blzlm756D2GPnS67rNxMGSOaFfl6nxj8RIUCW02ooIVRgDMg/P+9JE8T78n9qVtfJrMv/Wigz1XirXAu4kwIAJmKAnr3rMPVg1LRirczWlo45yM1miRPuZrgaKbZvn7Z/vWUVByK6j0pHHmi9KoLAEkDrHPXt7xx3oQGp8yKnNMXqWGYmPrPvzQpGTVjdnJ571QzTzQ4iIipIqVNcaoKk8x0OasRg/aoCxVwnXnE9eKWhTaeI4qsVe4f3611jmmGbWjFKNU2a9vr7ttdONqSxBl95BBkwNgwREZ968B4heyY71lpyswa6hBfrqNXlestk5BHfINF6VQphXUFYLLjdt9veDT67+Hkt2RcLj1NtjMzG75QB1FINXpQLm6cjp0JGAfpWnG9s/Z0LG0ltrEscBmJJIjHPHWj9HYSCzqMQy2viXeOT5m5VQGAczxSnRaE3XAHJ6ivRW/AjtksNyZk/AIkeroDg49qqVlZPtaaLaRDfmS5usmCqou3dJ4IgZJ6TETU6nSMwUlVttclywwQN25YSfSYxBB6cVrtVXcldpVALSogZS4G0hwDOcGSRzPStmsLcYi5G4ASDJEH1MD3ETNFOTEeH6dbWdouM/qB2KWtqvIJ9+frHStfE9alhbbB0Y3FJCr6nIHwgk42yewzwDVfG/Fbasvl+s7dlq0CDAJMkxhUkQOpg9K87ev7GLsQ14/E8CE6QkY+v2qf8Xx68b6u6XYPqOmFsqSFA5O4Tg9xz3I4pfq/E5PPy6ADoAOgHT50Hf1M9f+aGZqcNo1yqz2xVZqC/UUBJYAZrUKOZrKBOalLvt+/SgJuCKgmpLVWgOJqYqK6aA6uJqaqTSsDp7VIqFq1MONTNQR7xXTQHFq4NmurqnAleK2t3I4xMTM9MDihjUg06Gotk4FTcslBkH3o7wQAuN3+Cu/FOoVWITA/qOtRbonXRP4nqYTknt/5ry3iV6CaN1Wpz794rzviGpk1N/i50ldQaihrb4qar8D919YXXl43XCQoKwJmDyM4UEY71k93e3b+kf0rz1nUGcGmWiutOaNRmeG34f8R2kswxPxAxHER356Zmmq+Kt+kk78MoEbwTuzHBzmRFLLZBKk22ZB+m2QpOIienQnHStdHeuhwhLJb5JYjjriPiIHX7VrLrLlLpp4fp3Fz1u0FgZIGBMNE4JimvimuWyA4H5lz/pIrBm3CR+Z0/Xk9SayteIJaDXFUMttJPmwwDMQoUMBDEx2GJrz63GHrePNcQoAgInMKOmD9qlpe6m7fKbiTuuket+w/hX+/WlV6/Jom+uOe31J/wDFA3E/vTNWo5qjNWthZnvFBLeVis5iiDc2RIweT2PXd/er3rYIkGJ+f7GkNCMe9Sa5rYHyqCKZrCuImrIlc9qKAqP5VHFW2+1RFAdUCprl5oDorjVpye3T+pqpoDqgHJHYD96kiuFARNTUxVNmZoCWqOKtFY37kUrcESNcU4pVrdaWyTnOK7UXaVazUwKzUzv6mlWqsk5qmovzWIvkUTj3q/1Mxe2uK6ut8V1aYyfRbWkQH4F/2ijBaWOB9hXV1RFN9JjjHyqmpWec5PP1qK6qiKL1BlVB4nj5ARWV/LAnJzk11dVQRmBk/If1rNLYxgfaurqCnqBZXsPsKv5QngfaorqFNSgPIFUS2IiBE9q6upJ5eqG0Ow+1d5Y7D7VNdTUsbYngcdqptE8VNdQTltjsPtVfLE8D7V1dQaTbHYfaouWx2H2rq6gLlB2FZBBPArq6gNfLHYfao8sdh9q6uoCPLHYfapFsdh9q6uoDTYOwrC9ZU/pH2FTXVNOA30ifwL/tFC3PDrR5tp/tX+1dXUofxmfDLX/tW/8AYv8Aau//AMuz/wC1b/2L/aurqpDRfC7Mf9K3/sX+1dXV1A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6" name="그룹 15"/>
          <p:cNvGrpSpPr/>
          <p:nvPr/>
        </p:nvGrpSpPr>
        <p:grpSpPr>
          <a:xfrm>
            <a:off x="457200" y="4832141"/>
            <a:ext cx="5051294" cy="1192123"/>
            <a:chOff x="511305" y="4832141"/>
            <a:chExt cx="5051294" cy="1192123"/>
          </a:xfrm>
        </p:grpSpPr>
        <p:sp>
          <p:nvSpPr>
            <p:cNvPr id="7" name="TextBox 6"/>
            <p:cNvSpPr txBox="1"/>
            <p:nvPr/>
          </p:nvSpPr>
          <p:spPr>
            <a:xfrm>
              <a:off x="2140856" y="5562599"/>
              <a:ext cx="3421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icrobial </a:t>
              </a:r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activity </a:t>
              </a:r>
              <a:endParaRPr lang="en-CA" sz="2400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900" name="Picture 12" descr="C:\Users\SEOGI\AppData\Local\Temp\x10sctmp2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05" y="4832141"/>
              <a:ext cx="1509127" cy="1132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ounded Rectangle 32"/>
          <p:cNvSpPr/>
          <p:nvPr/>
        </p:nvSpPr>
        <p:spPr>
          <a:xfrm>
            <a:off x="914400" y="2971800"/>
            <a:ext cx="7417710" cy="104775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Induced Polarization (IP) effect</a:t>
            </a: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269874" y="1143000"/>
            <a:ext cx="5238619" cy="15240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389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xz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048" y="1508760"/>
            <a:ext cx="7772400" cy="47548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799686" cy="685800"/>
          </a:xfrm>
        </p:spPr>
        <p:txBody>
          <a:bodyPr/>
          <a:lstStyle/>
          <a:p>
            <a:r>
              <a:rPr lang="en-US" dirty="0" smtClean="0"/>
              <a:t>ATEM case </a:t>
            </a:r>
            <a:r>
              <a:rPr lang="en-US" b="1" dirty="0" smtClean="0">
                <a:solidFill>
                  <a:srgbClr val="FF0000"/>
                </a:solidFill>
              </a:rPr>
              <a:t>without IP </a:t>
            </a:r>
            <a:r>
              <a:rPr lang="en-US" dirty="0" smtClean="0"/>
              <a:t>effect (EM)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381000" y="1143000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Total current density (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) section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arallelogram 38"/>
          <p:cNvSpPr/>
          <p:nvPr/>
        </p:nvSpPr>
        <p:spPr bwMode="auto">
          <a:xfrm rot="20889939">
            <a:off x="4084057" y="3384291"/>
            <a:ext cx="632360" cy="829479"/>
          </a:xfrm>
          <a:prstGeom prst="parallelogram">
            <a:avLst>
              <a:gd name="adj" fmla="val 27308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159">
            <a:off x="5583308" y="2135210"/>
            <a:ext cx="591433" cy="22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264086" y="2527300"/>
            <a:ext cx="2289114" cy="1143000"/>
            <a:chOff x="4264086" y="2527300"/>
            <a:chExt cx="2289114" cy="1143000"/>
          </a:xfrm>
        </p:grpSpPr>
        <p:grpSp>
          <p:nvGrpSpPr>
            <p:cNvPr id="10" name="Group 9"/>
            <p:cNvGrpSpPr/>
            <p:nvPr/>
          </p:nvGrpSpPr>
          <p:grpSpPr>
            <a:xfrm>
              <a:off x="4343302" y="2527300"/>
              <a:ext cx="2209898" cy="1133006"/>
              <a:chOff x="4343352" y="2514600"/>
              <a:chExt cx="3390998" cy="1133006"/>
            </a:xfrm>
          </p:grpSpPr>
          <p:grpSp>
            <p:nvGrpSpPr>
              <p:cNvPr id="12" name="Group 11"/>
              <p:cNvGrpSpPr/>
              <p:nvPr/>
            </p:nvGrpSpPr>
            <p:grpSpPr>
              <a:xfrm rot="20961535" flipV="1">
                <a:off x="4343352" y="2919686"/>
                <a:ext cx="3390998" cy="727920"/>
                <a:chOff x="2209800" y="2430968"/>
                <a:chExt cx="5156200" cy="1353615"/>
              </a:xfrm>
            </p:grpSpPr>
            <p:sp>
              <p:nvSpPr>
                <p:cNvPr id="15" name="Oval 14"/>
                <p:cNvSpPr/>
                <p:nvPr/>
              </p:nvSpPr>
              <p:spPr bwMode="auto">
                <a:xfrm>
                  <a:off x="2209800" y="2552700"/>
                  <a:ext cx="5156200" cy="11049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6" name="Half Frame 15"/>
                <p:cNvSpPr/>
                <p:nvPr/>
              </p:nvSpPr>
              <p:spPr bwMode="auto">
                <a:xfrm rot="8144834">
                  <a:off x="4655463" y="2430968"/>
                  <a:ext cx="254386" cy="251646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7" name="Half Frame 16"/>
                <p:cNvSpPr/>
                <p:nvPr/>
              </p:nvSpPr>
              <p:spPr bwMode="auto">
                <a:xfrm rot="13455166" flipH="1">
                  <a:off x="4473754" y="3523666"/>
                  <a:ext cx="259993" cy="260917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6400800" y="2514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CA" b="1" baseline="30000" dirty="0" smtClean="0">
                    <a:latin typeface="Arial" pitchFamily="34" charset="0"/>
                    <a:cs typeface="Arial" pitchFamily="34" charset="0"/>
                  </a:rPr>
                  <a:t>EM</a:t>
                </a:r>
              </a:p>
            </p:txBody>
          </p:sp>
        </p:grpSp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86" y="3375086"/>
              <a:ext cx="295214" cy="295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6103266" y="1828800"/>
            <a:ext cx="1745334" cy="838129"/>
            <a:chOff x="934003" y="2362200"/>
            <a:chExt cx="1745334" cy="838129"/>
          </a:xfrm>
        </p:grpSpPr>
        <p:cxnSp>
          <p:nvCxnSpPr>
            <p:cNvPr id="30" name="Straight Arrow Connector 29"/>
            <p:cNvCxnSpPr/>
            <p:nvPr/>
          </p:nvCxnSpPr>
          <p:spPr bwMode="auto">
            <a:xfrm rot="10800000">
              <a:off x="1848651" y="262890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10800000">
              <a:off x="1436033" y="2865460"/>
              <a:ext cx="409943" cy="160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 flipV="1">
              <a:off x="1848651" y="2937430"/>
              <a:ext cx="403117" cy="942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934003" y="286546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y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9737" y="292333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x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19225" y="23622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z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428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IPxz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048" y="1508760"/>
            <a:ext cx="7772400" cy="47548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ATEM case </a:t>
            </a:r>
            <a:r>
              <a:rPr lang="en-US" b="1" dirty="0" smtClean="0">
                <a:solidFill>
                  <a:srgbClr val="FF0000"/>
                </a:solidFill>
              </a:rPr>
              <a:t>with IP </a:t>
            </a:r>
            <a:r>
              <a:rPr lang="en-US" dirty="0" smtClean="0"/>
              <a:t>effect (EMIP)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381000" y="1143000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Total current density (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) section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arallelogram 38"/>
          <p:cNvSpPr/>
          <p:nvPr/>
        </p:nvSpPr>
        <p:spPr bwMode="auto">
          <a:xfrm rot="20889939">
            <a:off x="4084057" y="3384291"/>
            <a:ext cx="632360" cy="829479"/>
          </a:xfrm>
          <a:prstGeom prst="parallelogram">
            <a:avLst>
              <a:gd name="adj" fmla="val 27308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159">
            <a:off x="5583308" y="2135210"/>
            <a:ext cx="591433" cy="22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03879" y="190465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latin typeface="Arial" pitchFamily="34" charset="0"/>
                <a:cs typeface="Arial" pitchFamily="34" charset="0"/>
              </a:rPr>
              <a:t>I (current)</a:t>
            </a:r>
            <a:endParaRPr lang="en-CA" sz="1200" b="1" baseline="30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97910" y="3481208"/>
            <a:ext cx="2532482" cy="1249273"/>
            <a:chOff x="3097910" y="3481208"/>
            <a:chExt cx="2532482" cy="1249273"/>
          </a:xfrm>
        </p:grpSpPr>
        <p:grpSp>
          <p:nvGrpSpPr>
            <p:cNvPr id="16" name="Group 15"/>
            <p:cNvGrpSpPr/>
            <p:nvPr/>
          </p:nvGrpSpPr>
          <p:grpSpPr>
            <a:xfrm rot="20846557" flipH="1">
              <a:off x="3155689" y="3793975"/>
              <a:ext cx="1065565" cy="406897"/>
              <a:chOff x="2209800" y="2430968"/>
              <a:chExt cx="5156200" cy="1353615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4" name="Half Frame 23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5" name="Half Frame 24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20919918">
              <a:off x="4576380" y="3481208"/>
              <a:ext cx="1054012" cy="384008"/>
              <a:chOff x="2209800" y="2430968"/>
              <a:chExt cx="5156200" cy="1353615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1" name="Half Frame 20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2" name="Half Frame 21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097910" y="4361149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332" y="3698580"/>
              <a:ext cx="318466" cy="318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4264086" y="2527300"/>
            <a:ext cx="2289114" cy="1143000"/>
            <a:chOff x="4264086" y="2527300"/>
            <a:chExt cx="2289114" cy="1143000"/>
          </a:xfrm>
        </p:grpSpPr>
        <p:grpSp>
          <p:nvGrpSpPr>
            <p:cNvPr id="47" name="Group 46"/>
            <p:cNvGrpSpPr/>
            <p:nvPr/>
          </p:nvGrpSpPr>
          <p:grpSpPr>
            <a:xfrm>
              <a:off x="4343302" y="2527300"/>
              <a:ext cx="2209898" cy="1133006"/>
              <a:chOff x="4343352" y="2514600"/>
              <a:chExt cx="3390998" cy="1133006"/>
            </a:xfrm>
          </p:grpSpPr>
          <p:grpSp>
            <p:nvGrpSpPr>
              <p:cNvPr id="49" name="Group 48"/>
              <p:cNvGrpSpPr/>
              <p:nvPr/>
            </p:nvGrpSpPr>
            <p:grpSpPr>
              <a:xfrm rot="20961535" flipV="1">
                <a:off x="4343352" y="2919686"/>
                <a:ext cx="3390998" cy="727920"/>
                <a:chOff x="2209800" y="2430968"/>
                <a:chExt cx="5156200" cy="1353615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2209800" y="2552700"/>
                  <a:ext cx="5156200" cy="11049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52" name="Half Frame 51"/>
                <p:cNvSpPr/>
                <p:nvPr/>
              </p:nvSpPr>
              <p:spPr bwMode="auto">
                <a:xfrm rot="8144834">
                  <a:off x="4655463" y="2430968"/>
                  <a:ext cx="254386" cy="251646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53" name="Half Frame 52"/>
                <p:cNvSpPr/>
                <p:nvPr/>
              </p:nvSpPr>
              <p:spPr bwMode="auto">
                <a:xfrm rot="13455166" flipH="1">
                  <a:off x="4473754" y="3523666"/>
                  <a:ext cx="259993" cy="260917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400800" y="2514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CA" b="1" baseline="30000" dirty="0" smtClean="0">
                    <a:latin typeface="Arial" pitchFamily="34" charset="0"/>
                    <a:cs typeface="Arial" pitchFamily="34" charset="0"/>
                  </a:rPr>
                  <a:t>EM</a:t>
                </a:r>
              </a:p>
            </p:txBody>
          </p:sp>
        </p:grpSp>
        <p:pic>
          <p:nvPicPr>
            <p:cNvPr id="48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86" y="3375086"/>
              <a:ext cx="295214" cy="295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103266" y="1828800"/>
            <a:ext cx="1745334" cy="838129"/>
            <a:chOff x="934003" y="2362200"/>
            <a:chExt cx="1745334" cy="838129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rot="10800000">
              <a:off x="1848651" y="262890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 rot="10800000">
              <a:off x="1436033" y="2865460"/>
              <a:ext cx="409943" cy="160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V="1">
              <a:off x="1848651" y="2937430"/>
              <a:ext cx="403117" cy="942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934003" y="286546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y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69737" y="292333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x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19225" y="23622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z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9223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2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ATEM IP effect </a:t>
            </a:r>
            <a:endParaRPr lang="en-CA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066800"/>
            <a:ext cx="8305800" cy="4419600"/>
          </a:xfrm>
        </p:spPr>
        <p:txBody>
          <a:bodyPr/>
          <a:lstStyle/>
          <a:p>
            <a:r>
              <a:rPr lang="en-CA" dirty="0" smtClean="0"/>
              <a:t>Plan view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035312" y="2293750"/>
            <a:ext cx="3025244" cy="254172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-4599926" y="-2177069"/>
            <a:ext cx="3048000" cy="3142505"/>
            <a:chOff x="2209800" y="1845969"/>
            <a:chExt cx="5156200" cy="5316071"/>
          </a:xfrm>
        </p:grpSpPr>
        <p:sp>
          <p:nvSpPr>
            <p:cNvPr id="34" name="Oval 33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Half Frame 34"/>
            <p:cNvSpPr/>
            <p:nvPr/>
          </p:nvSpPr>
          <p:spPr bwMode="auto">
            <a:xfrm rot="13455166" flipH="1">
              <a:off x="4247391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Half Frame 35"/>
            <p:cNvSpPr/>
            <p:nvPr/>
          </p:nvSpPr>
          <p:spPr bwMode="auto">
            <a:xfrm rot="8144834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-6629400" y="3791690"/>
            <a:ext cx="5156200" cy="5316071"/>
            <a:chOff x="2209800" y="1845969"/>
            <a:chExt cx="5156200" cy="5316071"/>
          </a:xfrm>
        </p:grpSpPr>
        <p:sp>
          <p:nvSpPr>
            <p:cNvPr id="38" name="Oval 37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9" name="Half Frame 38"/>
            <p:cNvSpPr/>
            <p:nvPr/>
          </p:nvSpPr>
          <p:spPr bwMode="auto">
            <a:xfrm rot="8144834">
              <a:off x="4247390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0" name="Half Frame 39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4419600" y="1037852"/>
            <a:ext cx="3048000" cy="3142505"/>
            <a:chOff x="2209800" y="1845969"/>
            <a:chExt cx="5156200" cy="5316071"/>
          </a:xfrm>
        </p:grpSpPr>
        <p:sp>
          <p:nvSpPr>
            <p:cNvPr id="47" name="Oval 46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Half Frame 47"/>
            <p:cNvSpPr/>
            <p:nvPr/>
          </p:nvSpPr>
          <p:spPr bwMode="auto">
            <a:xfrm rot="8144834">
              <a:off x="4247391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Half Frame 48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303640" y="305192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Arial" pitchFamily="34" charset="0"/>
                <a:cs typeface="Arial" pitchFamily="34" charset="0"/>
              </a:rPr>
              <a:t>I (current)</a:t>
            </a:r>
            <a:endParaRPr lang="en-CA" sz="1200" b="1" baseline="30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514600" y="2450068"/>
            <a:ext cx="1900982" cy="2116894"/>
            <a:chOff x="2514600" y="2450068"/>
            <a:chExt cx="1900982" cy="2116894"/>
          </a:xfrm>
        </p:grpSpPr>
        <p:grpSp>
          <p:nvGrpSpPr>
            <p:cNvPr id="23" name="Group 22"/>
            <p:cNvGrpSpPr/>
            <p:nvPr/>
          </p:nvGrpSpPr>
          <p:grpSpPr>
            <a:xfrm>
              <a:off x="3489702" y="3330875"/>
              <a:ext cx="457200" cy="471376"/>
              <a:chOff x="2209800" y="1845969"/>
              <a:chExt cx="5156200" cy="5316071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2209800" y="2134361"/>
                <a:ext cx="5156200" cy="4770703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5" name="Half Frame 24"/>
              <p:cNvSpPr/>
              <p:nvPr/>
            </p:nvSpPr>
            <p:spPr bwMode="auto">
              <a:xfrm rot="8144834">
                <a:off x="4247390" y="1845969"/>
                <a:ext cx="591671" cy="591671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6" name="Half Frame 25"/>
              <p:cNvSpPr/>
              <p:nvPr/>
            </p:nvSpPr>
            <p:spPr bwMode="auto">
              <a:xfrm rot="13455166" flipH="1">
                <a:off x="4542104" y="6570369"/>
                <a:ext cx="591671" cy="591671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124200" y="3083358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I (current)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400" y="2568198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2514600" y="24500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53340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without IP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70154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IP</a:t>
            </a:r>
            <a:endParaRPr lang="en-CA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27603" y="2309247"/>
            <a:ext cx="3025244" cy="254172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6654068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5988865" y="2790778"/>
            <a:ext cx="1650185" cy="1171622"/>
            <a:chOff x="5904170" y="2856468"/>
            <a:chExt cx="1650185" cy="1171622"/>
          </a:xfrm>
        </p:grpSpPr>
        <p:pic>
          <p:nvPicPr>
            <p:cNvPr id="1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2925" y="3149538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04170" y="3162300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0" name="TextBox 129"/>
            <p:cNvSpPr txBox="1"/>
            <p:nvPr/>
          </p:nvSpPr>
          <p:spPr>
            <a:xfrm>
              <a:off x="6286500" y="2856468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</p:grpSp>
      <p:sp>
        <p:nvSpPr>
          <p:cNvPr id="132" name="Rectangle 131"/>
          <p:cNvSpPr/>
          <p:nvPr/>
        </p:nvSpPr>
        <p:spPr bwMode="auto">
          <a:xfrm>
            <a:off x="2400835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2" name="Group 22"/>
          <p:cNvGrpSpPr/>
          <p:nvPr/>
        </p:nvGrpSpPr>
        <p:grpSpPr>
          <a:xfrm>
            <a:off x="7668002" y="3319207"/>
            <a:ext cx="457200" cy="471376"/>
            <a:chOff x="2209800" y="1845969"/>
            <a:chExt cx="5156200" cy="5316071"/>
          </a:xfrm>
        </p:grpSpPr>
        <p:sp>
          <p:nvSpPr>
            <p:cNvPr id="51" name="Oval 23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2" name="Half Frame 24"/>
            <p:cNvSpPr/>
            <p:nvPr/>
          </p:nvSpPr>
          <p:spPr bwMode="auto">
            <a:xfrm rot="8144834">
              <a:off x="4247390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3" name="Half Frame 25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92900" y="2438400"/>
            <a:ext cx="1962817" cy="2093969"/>
            <a:chOff x="6692900" y="2438400"/>
            <a:chExt cx="1962817" cy="2093969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535" y="2533605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6692900" y="2438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sp>
        <p:nvSpPr>
          <p:cNvPr id="55" name="Rounded Rectangle 32"/>
          <p:cNvSpPr/>
          <p:nvPr/>
        </p:nvSpPr>
        <p:spPr>
          <a:xfrm>
            <a:off x="6096000" y="5374755"/>
            <a:ext cx="2362200" cy="645045"/>
          </a:xfrm>
          <a:prstGeom prst="roundRect">
            <a:avLst/>
          </a:prstGeom>
          <a:solidFill>
            <a:srgbClr val="FFFF00">
              <a:alpha val="61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endParaRPr lang="en-US" sz="2400" b="1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068224" y="1371600"/>
            <a:ext cx="1418551" cy="762000"/>
            <a:chOff x="7449224" y="1371600"/>
            <a:chExt cx="1418551" cy="762000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8134120" y="149627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8143645" y="1885203"/>
              <a:ext cx="47243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TextBox 59"/>
            <p:cNvSpPr txBox="1"/>
            <p:nvPr/>
          </p:nvSpPr>
          <p:spPr>
            <a:xfrm>
              <a:off x="8258175" y="1856601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East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449224" y="13716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North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47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ATEM IP effect </a:t>
            </a:r>
            <a:endParaRPr lang="en-CA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066800"/>
            <a:ext cx="8305800" cy="4419600"/>
          </a:xfrm>
        </p:spPr>
        <p:txBody>
          <a:bodyPr/>
          <a:lstStyle/>
          <a:p>
            <a:r>
              <a:rPr lang="en-CA" dirty="0" smtClean="0"/>
              <a:t>Plan view</a:t>
            </a:r>
            <a:endParaRPr lang="en-CA" dirty="0"/>
          </a:p>
        </p:txBody>
      </p:sp>
      <p:grpSp>
        <p:nvGrpSpPr>
          <p:cNvPr id="21" name="Group 20"/>
          <p:cNvGrpSpPr/>
          <p:nvPr/>
        </p:nvGrpSpPr>
        <p:grpSpPr>
          <a:xfrm>
            <a:off x="-4191000" y="3582030"/>
            <a:ext cx="3962400" cy="414378"/>
            <a:chOff x="126580" y="3161295"/>
            <a:chExt cx="3962400" cy="414378"/>
          </a:xfrm>
        </p:grpSpPr>
        <p:cxnSp>
          <p:nvCxnSpPr>
            <p:cNvPr id="9" name="Straight Connector 8"/>
            <p:cNvCxnSpPr/>
            <p:nvPr/>
          </p:nvCxnSpPr>
          <p:spPr bwMode="auto">
            <a:xfrm flipV="1">
              <a:off x="126580" y="3575672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126580" y="31612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126580" y="324417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126580" y="34927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26580" y="332704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26580" y="340992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2" name="Group 21"/>
          <p:cNvGrpSpPr/>
          <p:nvPr/>
        </p:nvGrpSpPr>
        <p:grpSpPr>
          <a:xfrm rot="5400000">
            <a:off x="-3957991" y="3313695"/>
            <a:ext cx="3962400" cy="414378"/>
            <a:chOff x="126580" y="3161295"/>
            <a:chExt cx="3962400" cy="414378"/>
          </a:xfrm>
        </p:grpSpPr>
        <p:cxnSp>
          <p:nvCxnSpPr>
            <p:cNvPr id="23" name="Straight Connector 22"/>
            <p:cNvCxnSpPr/>
            <p:nvPr/>
          </p:nvCxnSpPr>
          <p:spPr bwMode="auto">
            <a:xfrm flipV="1">
              <a:off x="126580" y="3575672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126580" y="31612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126580" y="324417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126580" y="34927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126580" y="332704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126580" y="340992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5" name="EMxy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0352" y="2075688"/>
            <a:ext cx="3886200" cy="3108960"/>
          </a:xfrm>
          <a:prstGeom prst="rect">
            <a:avLst/>
          </a:prstGeom>
        </p:spPr>
      </p:pic>
      <p:pic>
        <p:nvPicPr>
          <p:cNvPr id="16" name="EMIPxy.avi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7448" y="2075688"/>
            <a:ext cx="3886200" cy="310896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340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without IP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0154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IP</a:t>
            </a:r>
            <a:endParaRPr lang="en-CA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54068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988865" y="2790778"/>
            <a:ext cx="1650185" cy="1171622"/>
            <a:chOff x="5904170" y="2856468"/>
            <a:chExt cx="1650185" cy="1171622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2925" y="3149538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04170" y="3162300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6286500" y="2856468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521793" y="2447925"/>
            <a:ext cx="1888282" cy="2111427"/>
            <a:chOff x="6972300" y="2196584"/>
            <a:chExt cx="1888282" cy="2111427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2309247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972300" y="219658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sp>
        <p:nvSpPr>
          <p:cNvPr id="57" name="Rectangle 56"/>
          <p:cNvSpPr/>
          <p:nvPr/>
        </p:nvSpPr>
        <p:spPr bwMode="auto">
          <a:xfrm>
            <a:off x="2400835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Rounded Rectangle 32"/>
          <p:cNvSpPr/>
          <p:nvPr/>
        </p:nvSpPr>
        <p:spPr>
          <a:xfrm>
            <a:off x="490058" y="5245100"/>
            <a:ext cx="8175860" cy="10668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Compatible</a:t>
            </a: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conceptual model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chances to observe IP response in </a:t>
            </a:r>
            <a:r>
              <a:rPr lang="en-CA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 times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6692900" y="2438400"/>
            <a:ext cx="1962817" cy="2093969"/>
            <a:chOff x="6692900" y="2438400"/>
            <a:chExt cx="1962817" cy="2093969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535" y="2533605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6692900" y="2438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068224" y="1371600"/>
            <a:ext cx="1418551" cy="762000"/>
            <a:chOff x="7449224" y="1371600"/>
            <a:chExt cx="1418551" cy="762000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rot="10800000">
              <a:off x="8134120" y="149627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/>
            <p:cNvCxnSpPr/>
            <p:nvPr/>
          </p:nvCxnSpPr>
          <p:spPr bwMode="auto">
            <a:xfrm>
              <a:off x="8143645" y="1885203"/>
              <a:ext cx="47243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8258175" y="1856601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East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49224" y="13716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North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20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5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Measured ATEM responses</a:t>
            </a:r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14400"/>
            <a:ext cx="2380952" cy="23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6000"/>
            <a:ext cx="5333334" cy="4000000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response at (0, 0)</a:t>
            </a:r>
            <a:endParaRPr lang="en-CA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2093976"/>
            <a:ext cx="5333334" cy="4000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740400" y="3857026"/>
            <a:ext cx="3066752" cy="714974"/>
            <a:chOff x="5740400" y="3857026"/>
            <a:chExt cx="3066752" cy="714974"/>
          </a:xfrm>
        </p:grpSpPr>
        <p:sp>
          <p:nvSpPr>
            <p:cNvPr id="7" name="Rounded Rectangle 6"/>
            <p:cNvSpPr/>
            <p:nvPr/>
          </p:nvSpPr>
          <p:spPr>
            <a:xfrm>
              <a:off x="5740400" y="3857026"/>
              <a:ext cx="3066752" cy="714974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16600" y="3887254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Arial" pitchFamily="34" charset="0"/>
                  <a:cs typeface="Arial" pitchFamily="34" charset="0"/>
                </a:rPr>
                <a:t>EMIP: with IP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effect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EM: without IP effect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86400" y="4776669"/>
            <a:ext cx="3447752" cy="1523925"/>
            <a:chOff x="5486400" y="4776669"/>
            <a:chExt cx="3447752" cy="1523925"/>
          </a:xfrm>
        </p:grpSpPr>
        <p:sp>
          <p:nvSpPr>
            <p:cNvPr id="12" name="Rounded Rectangle 11"/>
            <p:cNvSpPr/>
            <p:nvPr/>
          </p:nvSpPr>
          <p:spPr>
            <a:xfrm>
              <a:off x="5714334" y="5155826"/>
              <a:ext cx="3219818" cy="1144768"/>
            </a:xfrm>
            <a:prstGeom prst="roundRect">
              <a:avLst/>
            </a:prstGeom>
            <a:solidFill>
              <a:srgbClr val="FFFF00">
                <a:alpha val="72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EMIP = F[</a:t>
              </a:r>
              <a:r>
                <a:rPr lang="el-GR" dirty="0"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aseline="-25000" dirty="0" smtClean="0">
                  <a:latin typeface="Arial" pitchFamily="34" charset="0"/>
                  <a:cs typeface="Arial" pitchFamily="34" charset="0"/>
                </a:rPr>
                <a:t>∞</a:t>
              </a:r>
              <a:r>
                <a:rPr lang="en-CA" dirty="0" smtClean="0"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dirty="0" smtClean="0">
                  <a:latin typeface="Arial" pitchFamily="34" charset="0"/>
                  <a:cs typeface="Arial" pitchFamily="34" charset="0"/>
                </a:rPr>
                <a:t>∆σ</a:t>
              </a:r>
              <a:r>
                <a:rPr lang="en-CA" dirty="0" smtClean="0">
                  <a:latin typeface="Arial" pitchFamily="34" charset="0"/>
                  <a:cs typeface="Arial" pitchFamily="34" charset="0"/>
                </a:rPr>
                <a:t>(t)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]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 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= </a:t>
              </a: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F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[</a:t>
              </a:r>
              <a:r>
                <a:rPr lang="el-GR" dirty="0"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aseline="-25000" dirty="0" smtClean="0">
                  <a:latin typeface="Arial" pitchFamily="34" charset="0"/>
                  <a:cs typeface="Arial" pitchFamily="34" charset="0"/>
                </a:rPr>
                <a:t>∞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]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b="1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b="1" baseline="300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 = </a:t>
              </a:r>
              <a:r>
                <a:rPr lang="en-US" b="1" i="1" dirty="0" smtClean="0">
                  <a:latin typeface="Arial" pitchFamily="34" charset="0"/>
                  <a:cs typeface="Arial" pitchFamily="34" charset="0"/>
                </a:rPr>
                <a:t>F 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[</a:t>
              </a:r>
              <a:r>
                <a:rPr lang="el-GR" b="1" dirty="0"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="1" baseline="-25000" dirty="0">
                  <a:latin typeface="Arial" pitchFamily="34" charset="0"/>
                  <a:cs typeface="Arial" pitchFamily="34" charset="0"/>
                </a:rPr>
                <a:t>∞</a:t>
              </a:r>
              <a:r>
                <a:rPr lang="en-CA" b="1" dirty="0"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b="1" dirty="0">
                  <a:latin typeface="Arial" pitchFamily="34" charset="0"/>
                  <a:cs typeface="Arial" pitchFamily="34" charset="0"/>
                </a:rPr>
                <a:t>∆σ</a:t>
              </a:r>
              <a:r>
                <a:rPr lang="en-CA" b="1" dirty="0">
                  <a:latin typeface="Arial" pitchFamily="34" charset="0"/>
                  <a:cs typeface="Arial" pitchFamily="34" charset="0"/>
                </a:rPr>
                <a:t>(t)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]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-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F </a:t>
              </a:r>
              <a:r>
                <a:rPr lang="en-US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[</a:t>
              </a:r>
              <a:r>
                <a:rPr lang="el-GR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="1" baseline="-250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n-US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]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86400" y="4776669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EM decoupling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process</a:t>
              </a:r>
              <a:endParaRPr lang="en-CA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486400" y="347497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ATEM responses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7747753" y="1987150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7" name="Rounded Rectangle 32"/>
          <p:cNvSpPr/>
          <p:nvPr/>
        </p:nvSpPr>
        <p:spPr>
          <a:xfrm>
            <a:off x="487149" y="1388596"/>
            <a:ext cx="3733800" cy="7239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l-GR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δ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∆</a:t>
            </a: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400" b="1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312608" y="4457700"/>
            <a:ext cx="3287397" cy="1893270"/>
            <a:chOff x="1312608" y="4457700"/>
            <a:chExt cx="3287397" cy="1893270"/>
          </a:xfrm>
        </p:grpSpPr>
        <p:cxnSp>
          <p:nvCxnSpPr>
            <p:cNvPr id="24" name="직선 연결선 23"/>
            <p:cNvCxnSpPr/>
            <p:nvPr/>
          </p:nvCxnSpPr>
          <p:spPr bwMode="auto">
            <a:xfrm flipH="1">
              <a:off x="2565402" y="4457700"/>
              <a:ext cx="2034603" cy="11249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Rounded Rectangle 32"/>
            <p:cNvSpPr/>
            <p:nvPr/>
          </p:nvSpPr>
          <p:spPr>
            <a:xfrm>
              <a:off x="1312608" y="5627070"/>
              <a:ext cx="2270095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F[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∆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]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114800" y="4776669"/>
            <a:ext cx="1599534" cy="1556535"/>
            <a:chOff x="4114800" y="4776669"/>
            <a:chExt cx="1599534" cy="1556535"/>
          </a:xfrm>
        </p:grpSpPr>
        <p:cxnSp>
          <p:nvCxnSpPr>
            <p:cNvPr id="29" name="직선 연결선 28"/>
            <p:cNvCxnSpPr/>
            <p:nvPr/>
          </p:nvCxnSpPr>
          <p:spPr bwMode="auto">
            <a:xfrm>
              <a:off x="4953000" y="4776669"/>
              <a:ext cx="40673" cy="7859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Rounded Rectangle 32"/>
            <p:cNvSpPr/>
            <p:nvPr/>
          </p:nvSpPr>
          <p:spPr>
            <a:xfrm>
              <a:off x="4114800" y="5609304"/>
              <a:ext cx="1599534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F[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]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29148" y="5872974"/>
            <a:ext cx="3016045" cy="228600"/>
            <a:chOff x="929148" y="5872974"/>
            <a:chExt cx="3016045" cy="228600"/>
          </a:xfrm>
        </p:grpSpPr>
        <p:sp>
          <p:nvSpPr>
            <p:cNvPr id="19" name="Rectangle 19"/>
            <p:cNvSpPr/>
            <p:nvPr/>
          </p:nvSpPr>
          <p:spPr bwMode="auto">
            <a:xfrm>
              <a:off x="3748548" y="5966760"/>
              <a:ext cx="196645" cy="48357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929148" y="5872974"/>
              <a:ext cx="244203" cy="228600"/>
              <a:chOff x="5715000" y="5867400"/>
              <a:chExt cx="533400" cy="228600"/>
            </a:xfrm>
          </p:grpSpPr>
          <p:sp>
            <p:nvSpPr>
              <p:cNvPr id="20" name="Rectangle 20"/>
              <p:cNvSpPr/>
              <p:nvPr/>
            </p:nvSpPr>
            <p:spPr bwMode="auto">
              <a:xfrm>
                <a:off x="5715000" y="5867400"/>
                <a:ext cx="533400" cy="762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1" name="Rectangle 21"/>
              <p:cNvSpPr/>
              <p:nvPr/>
            </p:nvSpPr>
            <p:spPr bwMode="auto">
              <a:xfrm>
                <a:off x="5715000" y="6019800"/>
                <a:ext cx="533400" cy="762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76200" y="4103501"/>
            <a:ext cx="2806700" cy="2229703"/>
            <a:chOff x="76200" y="4103501"/>
            <a:chExt cx="2806700" cy="2229703"/>
          </a:xfrm>
        </p:grpSpPr>
        <p:cxnSp>
          <p:nvCxnSpPr>
            <p:cNvPr id="34" name="직선 연결선 33"/>
            <p:cNvCxnSpPr/>
            <p:nvPr/>
          </p:nvCxnSpPr>
          <p:spPr bwMode="auto">
            <a:xfrm flipH="1">
              <a:off x="685800" y="4103501"/>
              <a:ext cx="2197100" cy="14831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Rounded Rectangle 32"/>
            <p:cNvSpPr/>
            <p:nvPr/>
          </p:nvSpPr>
          <p:spPr>
            <a:xfrm>
              <a:off x="76200" y="5609304"/>
              <a:ext cx="762001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sz="2000" b="1" baseline="30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IP</a:t>
              </a:r>
              <a:endParaRPr lang="en-CA" sz="2000" b="1" baseline="30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442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297" r="6942" b="21449"/>
          <a:stretch/>
        </p:blipFill>
        <p:spPr>
          <a:xfrm>
            <a:off x="914400" y="4267200"/>
            <a:ext cx="7594810" cy="19704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586"/>
            <a:ext cx="3502152" cy="26266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0.0029s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타원 30"/>
          <p:cNvSpPr/>
          <p:nvPr/>
        </p:nvSpPr>
        <p:spPr bwMode="auto">
          <a:xfrm>
            <a:off x="2717863" y="2514600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3240000" cy="243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3" name="TextBox 32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8" name="TextBox 3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5" y="4115914"/>
            <a:ext cx="863600" cy="4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590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297" r="6942" b="21449"/>
          <a:stretch/>
        </p:blipFill>
        <p:spPr>
          <a:xfrm>
            <a:off x="914400" y="4266000"/>
            <a:ext cx="7594810" cy="19704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586"/>
            <a:ext cx="3502152" cy="26266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0.012s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27" name="TextBox 26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타원 29"/>
          <p:cNvSpPr/>
          <p:nvPr/>
        </p:nvSpPr>
        <p:spPr bwMode="auto">
          <a:xfrm>
            <a:off x="3276227" y="2719382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3240000" cy="2430000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5" y="4115914"/>
            <a:ext cx="863600" cy="4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33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295" r="6942" b="21450"/>
          <a:stretch/>
        </p:blipFill>
        <p:spPr>
          <a:xfrm>
            <a:off x="914400" y="4266000"/>
            <a:ext cx="7594810" cy="19704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586"/>
            <a:ext cx="3502152" cy="26266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0.049s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타원 6"/>
          <p:cNvSpPr/>
          <p:nvPr/>
        </p:nvSpPr>
        <p:spPr bwMode="auto">
          <a:xfrm>
            <a:off x="3824354" y="3145906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3240000" cy="243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3" name="TextBox 32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8" name="TextBox 3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5" y="4115914"/>
            <a:ext cx="863600" cy="4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ounded Rectangle 32"/>
          <p:cNvSpPr/>
          <p:nvPr/>
        </p:nvSpPr>
        <p:spPr>
          <a:xfrm>
            <a:off x="222393" y="2667000"/>
            <a:ext cx="8753475" cy="8382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estimation of </a:t>
            </a:r>
            <a:r>
              <a: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background model (</a:t>
            </a:r>
            <a:r>
              <a:rPr lang="el-G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l-GR" sz="2400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CA" sz="2400" b="1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rucial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32"/>
          <p:cNvSpPr/>
          <p:nvPr/>
        </p:nvSpPr>
        <p:spPr>
          <a:xfrm>
            <a:off x="222393" y="3764028"/>
            <a:ext cx="8753475" cy="1036572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recover a reasonable </a:t>
            </a:r>
            <a:r>
              <a:rPr lang="el-G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l-GR" sz="2400" b="1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n-CA" sz="2400" b="1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inverting early time channels, effectively (</a:t>
            </a:r>
            <a:r>
              <a:rPr lang="en-CA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Dikun</a:t>
            </a: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2012) 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9266" y="1447800"/>
            <a:ext cx="5638134" cy="741666"/>
            <a:chOff x="229266" y="1447800"/>
            <a:chExt cx="5638134" cy="741666"/>
          </a:xfrm>
        </p:grpSpPr>
        <p:sp>
          <p:nvSpPr>
            <p:cNvPr id="45" name="Rounded Rectangle 32"/>
            <p:cNvSpPr/>
            <p:nvPr/>
          </p:nvSpPr>
          <p:spPr>
            <a:xfrm>
              <a:off x="1465674" y="1465566"/>
              <a:ext cx="2270095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F[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∆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]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29266" y="1447800"/>
              <a:ext cx="5638134" cy="723900"/>
              <a:chOff x="229266" y="1447800"/>
              <a:chExt cx="5638134" cy="723900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1082214" y="1711470"/>
                <a:ext cx="3016045" cy="228600"/>
                <a:chOff x="929148" y="5872974"/>
                <a:chExt cx="3016045" cy="228600"/>
              </a:xfrm>
            </p:grpSpPr>
            <p:sp>
              <p:nvSpPr>
                <p:cNvPr id="41" name="Rectangle 19"/>
                <p:cNvSpPr/>
                <p:nvPr/>
              </p:nvSpPr>
              <p:spPr bwMode="auto">
                <a:xfrm>
                  <a:off x="3748548" y="5966760"/>
                  <a:ext cx="196645" cy="48357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grpSp>
              <p:nvGrpSpPr>
                <p:cNvPr id="42" name="그룹 41"/>
                <p:cNvGrpSpPr/>
                <p:nvPr/>
              </p:nvGrpSpPr>
              <p:grpSpPr>
                <a:xfrm>
                  <a:off x="929148" y="5872974"/>
                  <a:ext cx="244203" cy="228600"/>
                  <a:chOff x="5715000" y="5867400"/>
                  <a:chExt cx="533400" cy="228600"/>
                </a:xfrm>
              </p:grpSpPr>
              <p:sp>
                <p:nvSpPr>
                  <p:cNvPr id="43" name="Rectangle 20"/>
                  <p:cNvSpPr/>
                  <p:nvPr/>
                </p:nvSpPr>
                <p:spPr bwMode="auto">
                  <a:xfrm>
                    <a:off x="5715000" y="5867400"/>
                    <a:ext cx="533400" cy="762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sp>
                <p:nvSpPr>
                  <p:cNvPr id="44" name="Rectangle 21"/>
                  <p:cNvSpPr/>
                  <p:nvPr/>
                </p:nvSpPr>
                <p:spPr bwMode="auto">
                  <a:xfrm>
                    <a:off x="5715000" y="6019800"/>
                    <a:ext cx="533400" cy="762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</p:grpSp>
          </p:grpSp>
          <p:sp>
            <p:nvSpPr>
              <p:cNvPr id="46" name="Rounded Rectangle 32"/>
              <p:cNvSpPr/>
              <p:nvPr/>
            </p:nvSpPr>
            <p:spPr>
              <a:xfrm>
                <a:off x="4267866" y="1447800"/>
                <a:ext cx="1599534" cy="723900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F[</a:t>
                </a:r>
                <a:r>
                  <a:rPr lang="el-GR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σ</a:t>
                </a:r>
                <a:r>
                  <a:rPr lang="en-CA" sz="2000" b="1" baseline="-25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∞</a:t>
                </a:r>
                <a:r>
                  <a:rPr lang="el-GR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δ</a:t>
                </a:r>
                <a:r>
                  <a:rPr lang="en-CA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CA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en-CA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n-CA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]</a:t>
                </a:r>
                <a:endParaRPr lang="en-CA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ounded Rectangle 32"/>
              <p:cNvSpPr/>
              <p:nvPr/>
            </p:nvSpPr>
            <p:spPr>
              <a:xfrm>
                <a:off x="229266" y="1447800"/>
                <a:ext cx="762001" cy="723900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err="1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  <a:r>
                  <a:rPr lang="en-US" sz="2000" b="1" baseline="30000" dirty="0" err="1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IP</a:t>
                </a:r>
                <a:endParaRPr lang="en-CA" sz="2000" b="1" baseline="30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33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path forward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7" name="Rounded Rectangle 16"/>
          <p:cNvSpPr/>
          <p:nvPr/>
        </p:nvSpPr>
        <p:spPr>
          <a:xfrm>
            <a:off x="457200" y="1459468"/>
            <a:ext cx="8458200" cy="4560332"/>
          </a:xfrm>
          <a:prstGeom prst="roundRect">
            <a:avLst>
              <a:gd name="adj" fmla="val 9462"/>
            </a:avLst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Building </a:t>
            </a:r>
            <a:r>
              <a:rPr lang="en-CA" sz="28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up conceptual model for </a:t>
            </a: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Airborne TEM-IP responses (</a:t>
            </a:r>
            <a:r>
              <a:rPr lang="en-CA" sz="2800" b="1" kern="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CA" sz="2800" b="1" kern="0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n-CA" sz="2800" b="1" kern="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= -</a:t>
            </a:r>
            <a:r>
              <a:rPr lang="el-GR" sz="2800" b="1" i="1" kern="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η</a:t>
            </a:r>
            <a:r>
              <a:rPr lang="en-CA" sz="2800" b="1" kern="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CA" sz="2800" b="1" kern="0" baseline="30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total</a:t>
            </a: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342900" lvl="0" indent="-34290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Identifying IP responses in Airborne TEM data</a:t>
            </a: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EM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decoupling: </a:t>
            </a:r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=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F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[</a:t>
            </a:r>
            <a:r>
              <a:rPr lang="el-GR" sz="2000" b="1" dirty="0">
                <a:latin typeface="Arial" pitchFamily="34" charset="0"/>
                <a:cs typeface="Arial" pitchFamily="34" charset="0"/>
              </a:rPr>
              <a:t>σ</a:t>
            </a:r>
            <a:r>
              <a:rPr lang="el-GR" sz="2000" b="1" baseline="-25000" dirty="0">
                <a:latin typeface="Arial" pitchFamily="34" charset="0"/>
                <a:cs typeface="Arial" pitchFamily="34" charset="0"/>
              </a:rPr>
              <a:t>∞</a:t>
            </a:r>
            <a:r>
              <a:rPr lang="el-GR" sz="2000" b="1" dirty="0">
                <a:latin typeface="Arial" pitchFamily="34" charset="0"/>
                <a:cs typeface="Arial" pitchFamily="34" charset="0"/>
              </a:rPr>
              <a:t>δ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(t)</a:t>
            </a:r>
            <a:r>
              <a:rPr lang="en-CA" sz="2000" b="1" dirty="0">
                <a:latin typeface="Arial" pitchFamily="34" charset="0"/>
                <a:cs typeface="Arial" pitchFamily="34" charset="0"/>
              </a:rPr>
              <a:t>+</a:t>
            </a:r>
            <a:r>
              <a:rPr lang="el-GR" sz="2000" b="1" dirty="0">
                <a:latin typeface="Arial" pitchFamily="34" charset="0"/>
                <a:cs typeface="Arial" pitchFamily="34" charset="0"/>
              </a:rPr>
              <a:t>∆σ</a:t>
            </a:r>
            <a:r>
              <a:rPr lang="en-CA" sz="2000" b="1" dirty="0">
                <a:latin typeface="Arial" pitchFamily="34" charset="0"/>
                <a:cs typeface="Arial" pitchFamily="34" charset="0"/>
              </a:rPr>
              <a:t>(t)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]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- </a:t>
            </a:r>
            <a:r>
              <a:rPr lang="en-US" sz="2000" b="1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 </a:t>
            </a:r>
            <a:r>
              <a:rPr lang="en-US" sz="20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l-GR" sz="20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l-GR" sz="2000" b="1" baseline="-25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]</a:t>
            </a:r>
            <a:endParaRPr lang="en-CA" sz="2000" kern="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Estimating </a:t>
            </a:r>
            <a:r>
              <a:rPr lang="el-GR" sz="2800" b="1" i="1" kern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800" b="1" i="1" kern="0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∞ </a:t>
            </a:r>
            <a:r>
              <a:rPr lang="en-CA" sz="28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3D background </a:t>
            </a: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conductivity</a:t>
            </a:r>
            <a:r>
              <a:rPr lang="en-CA" sz="28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(challenge)</a:t>
            </a:r>
          </a:p>
        </p:txBody>
      </p:sp>
      <p:sp>
        <p:nvSpPr>
          <p:cNvPr id="6" name="Rectangle 110"/>
          <p:cNvSpPr/>
          <p:nvPr/>
        </p:nvSpPr>
        <p:spPr>
          <a:xfrm>
            <a:off x="566058" y="1596569"/>
            <a:ext cx="2209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CA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30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and path forward</a:t>
            </a:r>
            <a:br>
              <a:rPr lang="en-CA" dirty="0"/>
            </a:br>
            <a:endParaRPr lang="en-CA" dirty="0"/>
          </a:p>
        </p:txBody>
      </p:sp>
      <p:sp>
        <p:nvSpPr>
          <p:cNvPr id="6" name="Rounded Rectangle 16"/>
          <p:cNvSpPr/>
          <p:nvPr/>
        </p:nvSpPr>
        <p:spPr>
          <a:xfrm>
            <a:off x="457200" y="1462705"/>
            <a:ext cx="8458200" cy="4709495"/>
          </a:xfrm>
          <a:prstGeom prst="roundRect">
            <a:avLst>
              <a:gd name="adj" fmla="val 9462"/>
            </a:avLst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CA" sz="28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Extending </a:t>
            </a:r>
            <a:r>
              <a:rPr lang="en-CA" sz="28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linearized inversion of DC-IP to </a:t>
            </a: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Airborne TEM-IP inversion and validating</a:t>
            </a:r>
            <a:endParaRPr lang="en-CA" sz="28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r>
              <a:rPr lang="en-CA" sz="2800" b="1" kern="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Recovering</a:t>
            </a: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IP parameter </a:t>
            </a:r>
            <a:r>
              <a:rPr lang="en-CA" sz="28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distribution from Airborne TEM</a:t>
            </a:r>
            <a:endParaRPr lang="en-CA" sz="2800" kern="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r>
              <a:rPr lang="en-CA" sz="28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Why not other types of EM geophysics?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CA" sz="1600" dirty="0" smtClean="0">
                <a:latin typeface="Arial" pitchFamily="34" charset="0"/>
                <a:cs typeface="Arial" pitchFamily="34" charset="0"/>
              </a:rPr>
              <a:t>Land </a:t>
            </a:r>
            <a:r>
              <a:rPr lang="en-CA" sz="1600" dirty="0">
                <a:latin typeface="Arial" pitchFamily="34" charset="0"/>
                <a:cs typeface="Arial" pitchFamily="34" charset="0"/>
              </a:rPr>
              <a:t>CSEM (Loop or Grounded)</a:t>
            </a:r>
          </a:p>
          <a:p>
            <a:pPr marL="742950" lvl="1" indent="-285750">
              <a:buFontTx/>
              <a:buChar char="-"/>
            </a:pPr>
            <a:r>
              <a:rPr lang="en-CA" sz="1600" dirty="0">
                <a:latin typeface="Arial" pitchFamily="34" charset="0"/>
                <a:cs typeface="Arial" pitchFamily="34" charset="0"/>
              </a:rPr>
              <a:t>DC and MMR</a:t>
            </a:r>
          </a:p>
          <a:p>
            <a:pPr marL="742950" lvl="1" indent="-285750">
              <a:buFontTx/>
              <a:buChar char="-"/>
            </a:pPr>
            <a:r>
              <a:rPr lang="en-CA" sz="1600" dirty="0" smtClean="0">
                <a:latin typeface="Arial" pitchFamily="34" charset="0"/>
                <a:cs typeface="Arial" pitchFamily="34" charset="0"/>
              </a:rPr>
              <a:t>Marine </a:t>
            </a:r>
            <a:r>
              <a:rPr lang="en-CA" sz="1600" dirty="0">
                <a:latin typeface="Arial" pitchFamily="34" charset="0"/>
                <a:cs typeface="Arial" pitchFamily="34" charset="0"/>
              </a:rPr>
              <a:t>EM </a:t>
            </a:r>
          </a:p>
          <a:p>
            <a:pPr marL="742950" lvl="1" indent="-285750">
              <a:buFontTx/>
              <a:buChar char="-"/>
            </a:pPr>
            <a:r>
              <a:rPr lang="en-CA" sz="1600" dirty="0">
                <a:latin typeface="Arial" pitchFamily="34" charset="0"/>
                <a:cs typeface="Arial" pitchFamily="34" charset="0"/>
              </a:rPr>
              <a:t>Passive EM (MT, ZTEM</a:t>
            </a:r>
            <a:r>
              <a:rPr lang="en-CA" sz="1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en-CA" sz="16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Time domain or frequency domain …</a:t>
            </a:r>
            <a:endParaRPr lang="en-CA" sz="2800" kern="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10"/>
          <p:cNvSpPr/>
          <p:nvPr/>
        </p:nvSpPr>
        <p:spPr>
          <a:xfrm>
            <a:off x="562428" y="1600200"/>
            <a:ext cx="2209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Path forward</a:t>
            </a:r>
            <a:endParaRPr lang="en-CA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51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30943" y="1600200"/>
            <a:ext cx="7703457" cy="3886200"/>
          </a:xfrm>
        </p:spPr>
        <p:txBody>
          <a:bodyPr/>
          <a:lstStyle/>
          <a:p>
            <a:r>
              <a:rPr lang="en-CA" dirty="0" smtClean="0"/>
              <a:t>What is the IP effect?</a:t>
            </a:r>
          </a:p>
          <a:p>
            <a:r>
              <a:rPr lang="en-CA" dirty="0" smtClean="0"/>
              <a:t>Objectives</a:t>
            </a:r>
          </a:p>
          <a:p>
            <a:r>
              <a:rPr lang="en-CA" dirty="0" smtClean="0"/>
              <a:t>Building up conceptual model</a:t>
            </a:r>
          </a:p>
          <a:p>
            <a:r>
              <a:rPr lang="en-CA" dirty="0" smtClean="0"/>
              <a:t>Identification of IP responses</a:t>
            </a:r>
          </a:p>
          <a:p>
            <a:r>
              <a:rPr lang="en-CA" dirty="0" smtClean="0"/>
              <a:t>Conclusions and the path ahead</a:t>
            </a:r>
          </a:p>
          <a:p>
            <a:endParaRPr lang="en-CA" dirty="0" smtClean="0"/>
          </a:p>
          <a:p>
            <a:endParaRPr lang="en-CA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Outline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4114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52600" y="2718137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 smtClean="0">
                <a:latin typeface="Arial" pitchFamily="34" charset="0"/>
                <a:cs typeface="Arial" pitchFamily="34" charset="0"/>
              </a:rPr>
              <a:t>Thank you </a:t>
            </a:r>
            <a:r>
              <a:rPr lang="en-CA" sz="60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</a:t>
            </a:r>
            <a:endParaRPr lang="en-CA" sz="6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31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686800" cy="685800"/>
          </a:xfrm>
        </p:spPr>
        <p:txBody>
          <a:bodyPr/>
          <a:lstStyle/>
          <a:p>
            <a:pPr algn="l"/>
            <a:r>
              <a:rPr lang="en-US" dirty="0"/>
              <a:t>Conductivity is </a:t>
            </a:r>
            <a:r>
              <a:rPr lang="en-US" b="1" dirty="0" smtClean="0">
                <a:solidFill>
                  <a:srgbClr val="FF0000"/>
                </a:solidFill>
              </a:rPr>
              <a:t>frequency</a:t>
            </a:r>
            <a:r>
              <a:rPr lang="en-US" dirty="0" smtClean="0"/>
              <a:t> </a:t>
            </a:r>
            <a:r>
              <a:rPr lang="en-US" dirty="0"/>
              <a:t>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1" y="2247473"/>
            <a:ext cx="3377379" cy="2488595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362200" y="5143500"/>
            <a:ext cx="4386051" cy="990600"/>
            <a:chOff x="-6748251" y="5715000"/>
            <a:chExt cx="4386051" cy="990600"/>
          </a:xfrm>
        </p:grpSpPr>
        <p:sp>
          <p:nvSpPr>
            <p:cNvPr id="16" name="Rounded Rectangle 21"/>
            <p:cNvSpPr/>
            <p:nvPr/>
          </p:nvSpPr>
          <p:spPr>
            <a:xfrm>
              <a:off x="-6748251" y="5715000"/>
              <a:ext cx="4386051" cy="99060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0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338" r="29453"/>
            <a:stretch/>
          </p:blipFill>
          <p:spPr bwMode="auto">
            <a:xfrm>
              <a:off x="-6476999" y="5715000"/>
              <a:ext cx="3886200" cy="933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67509"/>
            <a:ext cx="4343400" cy="19996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62600" y="3491770"/>
            <a:ext cx="8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=0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48600" y="3535490"/>
            <a:ext cx="8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=∞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457200" y="1524000"/>
            <a:ext cx="830580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kern="0" dirty="0" smtClean="0"/>
              <a:t>Cole-Cole model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505380"/>
              </p:ext>
            </p:extLst>
          </p:nvPr>
        </p:nvGraphicFramePr>
        <p:xfrm>
          <a:off x="-5357813" y="2886075"/>
          <a:ext cx="278447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Equation" r:id="rId7" imgW="1879560" imgH="1054080" progId="Equation.DSMT4">
                  <p:embed/>
                </p:oleObj>
              </mc:Choice>
              <mc:Fallback>
                <p:oleObj name="Equation" r:id="rId7" imgW="1879560" imgH="105408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57813" y="2886075"/>
                        <a:ext cx="2784475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596" y="4953000"/>
            <a:ext cx="1926804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8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916" y="4972527"/>
            <a:ext cx="2512291" cy="62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9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341932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8" descr="C:\Users\SEOGI\AppData\Local\Temp\x10sctmp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1" y="5677377"/>
            <a:ext cx="3238499" cy="60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21"/>
          <p:cNvSpPr/>
          <p:nvPr/>
        </p:nvSpPr>
        <p:spPr>
          <a:xfrm>
            <a:off x="2362200" y="4937760"/>
            <a:ext cx="4353917" cy="1394460"/>
          </a:xfrm>
          <a:prstGeom prst="roundRect">
            <a:avLst/>
          </a:prstGeom>
          <a:solidFill>
            <a:srgbClr val="00B0F0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001000" cy="685800"/>
          </a:xfrm>
        </p:spPr>
        <p:txBody>
          <a:bodyPr/>
          <a:lstStyle/>
          <a:p>
            <a:pPr algn="l"/>
            <a:r>
              <a:rPr lang="en-US" dirty="0" smtClean="0"/>
              <a:t>Conductivity is </a:t>
            </a:r>
            <a:r>
              <a:rPr lang="en-US" b="1" dirty="0" smtClean="0">
                <a:solidFill>
                  <a:srgbClr val="FF0000"/>
                </a:solidFill>
              </a:rPr>
              <a:t>time</a:t>
            </a:r>
            <a:r>
              <a:rPr lang="en-US" dirty="0" smtClean="0"/>
              <a:t> dependent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199567"/>
              </p:ext>
            </p:extLst>
          </p:nvPr>
        </p:nvGraphicFramePr>
        <p:xfrm>
          <a:off x="-7315200" y="-3276600"/>
          <a:ext cx="6340475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7" name="Equation" r:id="rId7" imgW="1765300" imgH="533400" progId="Equation.DSMT4">
                  <p:embed/>
                </p:oleObj>
              </mc:Choice>
              <mc:Fallback>
                <p:oleObj name="Equation" r:id="rId7" imgW="17653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315200" y="-3276600"/>
                        <a:ext cx="6340475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069445"/>
              </p:ext>
            </p:extLst>
          </p:nvPr>
        </p:nvGraphicFramePr>
        <p:xfrm>
          <a:off x="-9950450" y="2362200"/>
          <a:ext cx="7799387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8" name="Equation" r:id="rId9" imgW="2171520" imgH="533160" progId="Equation.DSMT4">
                  <p:embed/>
                </p:oleObj>
              </mc:Choice>
              <mc:Fallback>
                <p:oleObj name="Equation" r:id="rId9" imgW="217152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950450" y="2362200"/>
                        <a:ext cx="7799387" cy="193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2494710" y="2241032"/>
            <a:ext cx="1581989" cy="3222508"/>
            <a:chOff x="2494710" y="2241032"/>
            <a:chExt cx="1581989" cy="3222508"/>
          </a:xfrm>
        </p:grpSpPr>
        <p:sp>
          <p:nvSpPr>
            <p:cNvPr id="5" name="Down Arrow 4"/>
            <p:cNvSpPr/>
            <p:nvPr/>
          </p:nvSpPr>
          <p:spPr bwMode="auto">
            <a:xfrm rot="2900128">
              <a:off x="2695789" y="2401963"/>
              <a:ext cx="150417" cy="552575"/>
            </a:xfrm>
            <a:prstGeom prst="downArrow">
              <a:avLst>
                <a:gd name="adj1" fmla="val 45789"/>
                <a:gd name="adj2" fmla="val 70204"/>
              </a:avLst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35326" y="2241032"/>
              <a:ext cx="1041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b="1" i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b="1" i="1" baseline="-25000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b="1" i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b="1" i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(t)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3418007" y="5102033"/>
              <a:ext cx="658692" cy="361507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977607" y="3647293"/>
            <a:ext cx="2801305" cy="1945787"/>
            <a:chOff x="3053806" y="3571093"/>
            <a:chExt cx="2801305" cy="1945787"/>
          </a:xfrm>
        </p:grpSpPr>
        <p:grpSp>
          <p:nvGrpSpPr>
            <p:cNvPr id="23" name="Group 22"/>
            <p:cNvGrpSpPr/>
            <p:nvPr/>
          </p:nvGrpSpPr>
          <p:grpSpPr>
            <a:xfrm>
              <a:off x="3053806" y="3571093"/>
              <a:ext cx="2801305" cy="1945787"/>
              <a:chOff x="3202382" y="4019425"/>
              <a:chExt cx="2801305" cy="1945787"/>
            </a:xfrm>
          </p:grpSpPr>
          <p:sp>
            <p:nvSpPr>
              <p:cNvPr id="19" name="Down Arrow 18"/>
              <p:cNvSpPr/>
              <p:nvPr/>
            </p:nvSpPr>
            <p:spPr bwMode="auto">
              <a:xfrm rot="8629587">
                <a:off x="3202382" y="4019425"/>
                <a:ext cx="150417" cy="552575"/>
              </a:xfrm>
              <a:prstGeom prst="downArrow">
                <a:avLst>
                  <a:gd name="adj1" fmla="val 45789"/>
                  <a:gd name="adj2" fmla="val 70204"/>
                </a:avLst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 bwMode="auto">
              <a:xfrm>
                <a:off x="4423395" y="5347992"/>
                <a:ext cx="1580292" cy="617220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70763" y="3745468"/>
              <a:ext cx="9528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∆σ</a:t>
              </a:r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(t)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Rounded Rectangle 32"/>
          <p:cNvSpPr/>
          <p:nvPr/>
        </p:nvSpPr>
        <p:spPr>
          <a:xfrm>
            <a:off x="4849217" y="3390900"/>
            <a:ext cx="3733800" cy="7239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l-GR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δ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∆</a:t>
            </a: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400" b="1" dirty="0">
              <a:solidFill>
                <a:schemeClr val="tx1"/>
              </a:solidFill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047670"/>
            <a:ext cx="1926804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Content Placeholder 4"/>
          <p:cNvSpPr txBox="1">
            <a:spLocks/>
          </p:cNvSpPr>
          <p:nvPr/>
        </p:nvSpPr>
        <p:spPr>
          <a:xfrm>
            <a:off x="457200" y="1524000"/>
            <a:ext cx="830580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kern="0" dirty="0" smtClean="0"/>
              <a:t>Assuming Cole-Cole model for </a:t>
            </a:r>
            <a:r>
              <a:rPr lang="en-CA" b="1" i="1" kern="0" dirty="0" smtClean="0">
                <a:solidFill>
                  <a:srgbClr val="FF0000"/>
                </a:solidFill>
              </a:rPr>
              <a:t>c </a:t>
            </a:r>
            <a:r>
              <a:rPr lang="en-CA" b="1" kern="0" dirty="0" smtClean="0">
                <a:solidFill>
                  <a:srgbClr val="FF0000"/>
                </a:solidFill>
              </a:rPr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268011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dirty="0" smtClean="0"/>
              <a:t>Maxwell’s equations in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32660"/>
            <a:ext cx="3465535" cy="591021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3147059"/>
            <a:ext cx="3143160" cy="577589"/>
          </a:xfrm>
          <a:prstGeom prst="rect">
            <a:avLst/>
          </a:prstGeom>
        </p:spPr>
      </p:pic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71317"/>
              </p:ext>
            </p:extLst>
          </p:nvPr>
        </p:nvGraphicFramePr>
        <p:xfrm>
          <a:off x="-5334000" y="1719338"/>
          <a:ext cx="3498851" cy="20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7" name="Equation" r:id="rId6" imgW="2361960" imgH="1396800" progId="Equation.DSMT4">
                  <p:embed/>
                </p:oleObj>
              </mc:Choice>
              <mc:Fallback>
                <p:oleObj name="Equation" r:id="rId6" imgW="2361960" imgH="139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34000" y="1719338"/>
                        <a:ext cx="3498851" cy="209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57400"/>
            <a:ext cx="191050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28083" y="4356170"/>
            <a:ext cx="2819400" cy="634930"/>
            <a:chOff x="2590800" y="2209800"/>
            <a:chExt cx="4398750" cy="990600"/>
          </a:xfrm>
        </p:grpSpPr>
        <p:sp>
          <p:nvSpPr>
            <p:cNvPr id="10" name="Rounded Rectangle 9"/>
            <p:cNvSpPr/>
            <p:nvPr/>
          </p:nvSpPr>
          <p:spPr>
            <a:xfrm>
              <a:off x="2590800" y="2209800"/>
              <a:ext cx="4398750" cy="9906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50" y="2419350"/>
              <a:ext cx="2159000" cy="5715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12843" y="5447267"/>
            <a:ext cx="2849757" cy="839233"/>
            <a:chOff x="2590800" y="4419600"/>
            <a:chExt cx="4398750" cy="1295400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726" y="4495800"/>
              <a:ext cx="2953577" cy="78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032" y="5257800"/>
              <a:ext cx="2108963" cy="431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90800" y="4419600"/>
              <a:ext cx="4398750" cy="12954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360382" y="3986838"/>
            <a:ext cx="3841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domain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60382" y="5071348"/>
            <a:ext cx="3213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domain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59" y="3297811"/>
            <a:ext cx="2516165" cy="1570923"/>
          </a:xfrm>
          <a:prstGeom prst="rect">
            <a:avLst/>
          </a:prstGeom>
        </p:spPr>
      </p:pic>
      <p:pic>
        <p:nvPicPr>
          <p:cNvPr id="1122" name="Picture 9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34" y="4966659"/>
            <a:ext cx="2525689" cy="140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6412" y="3427710"/>
            <a:ext cx="76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l-GR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ω</a:t>
            </a:r>
            <a:r>
              <a:rPr lang="en-CA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53200" y="5086072"/>
            <a:ext cx="76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2052878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kern="0" dirty="0" smtClean="0"/>
              <a:t>Transmitters</a:t>
            </a:r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kern="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kern="0" dirty="0" smtClean="0"/>
              <a:t>“Frequency” and “time” domain systems</a:t>
            </a:r>
          </a:p>
          <a:p>
            <a:endParaRPr lang="en-CA" kern="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2352675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03525"/>
            <a:ext cx="25781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19298" y="2377927"/>
            <a:ext cx="395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Grounded source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1148" y="2378826"/>
            <a:ext cx="3150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Loop source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74" y="3541820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DCIP</a:t>
            </a:r>
          </a:p>
          <a:p>
            <a:r>
              <a:rPr lang="en-C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CSAMT …</a:t>
            </a:r>
          </a:p>
        </p:txBody>
      </p:sp>
      <p:sp>
        <p:nvSpPr>
          <p:cNvPr id="25" name="Down Arrow 24"/>
          <p:cNvSpPr/>
          <p:nvPr/>
        </p:nvSpPr>
        <p:spPr>
          <a:xfrm rot="6930213">
            <a:off x="861325" y="4219254"/>
            <a:ext cx="349343" cy="42433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2895600"/>
            <a:ext cx="1447800" cy="1323439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Airborne EM</a:t>
            </a:r>
          </a:p>
          <a:p>
            <a:r>
              <a:rPr lang="en-C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Loop EM …</a:t>
            </a:r>
          </a:p>
        </p:txBody>
      </p:sp>
      <p:sp>
        <p:nvSpPr>
          <p:cNvPr id="29" name="Down Arrow 13"/>
          <p:cNvSpPr/>
          <p:nvPr/>
        </p:nvSpPr>
        <p:spPr>
          <a:xfrm rot="12204743">
            <a:off x="7385123" y="4204154"/>
            <a:ext cx="349343" cy="42433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kern="0" dirty="0" smtClean="0"/>
              <a:t>Controlled-source EM</a:t>
            </a:r>
            <a:endParaRPr lang="en-CA" kern="0" dirty="0"/>
          </a:p>
        </p:txBody>
      </p:sp>
      <p:sp>
        <p:nvSpPr>
          <p:cNvPr id="31" name="Rounded Rectangle 30"/>
          <p:cNvSpPr/>
          <p:nvPr/>
        </p:nvSpPr>
        <p:spPr>
          <a:xfrm>
            <a:off x="1447800" y="4305300"/>
            <a:ext cx="2352675" cy="495421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Galvanic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838700" y="4305300"/>
            <a:ext cx="2352675" cy="495421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Inductive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657600" y="2377440"/>
            <a:ext cx="5166360" cy="3646170"/>
            <a:chOff x="3657600" y="2377440"/>
            <a:chExt cx="5166360" cy="3646170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3657600" y="5471160"/>
              <a:ext cx="2278380" cy="55245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7454900" y="2895600"/>
              <a:ext cx="1369060" cy="65532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251450" y="2377440"/>
              <a:ext cx="2063750" cy="46482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09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Auxiliary</a:t>
            </a:r>
            <a:r>
              <a:rPr lang="en-CA" dirty="0" smtClean="0"/>
              <a:t> equations approach</a:t>
            </a:r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modelling: time domain</a:t>
            </a:r>
            <a:br>
              <a:rPr lang="en-CA" dirty="0"/>
            </a:br>
            <a:endParaRPr lang="en-CA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1" y="2340582"/>
            <a:ext cx="3161029" cy="53909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28" y="3130761"/>
            <a:ext cx="2866980" cy="52683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9601" y="3915228"/>
            <a:ext cx="7681322" cy="2362200"/>
            <a:chOff x="609601" y="3886200"/>
            <a:chExt cx="7681322" cy="2362200"/>
          </a:xfrm>
        </p:grpSpPr>
        <p:sp>
          <p:nvSpPr>
            <p:cNvPr id="6" name="Rounded Rectangle 5"/>
            <p:cNvSpPr/>
            <p:nvPr/>
          </p:nvSpPr>
          <p:spPr>
            <a:xfrm>
              <a:off x="609601" y="3886200"/>
              <a:ext cx="7681322" cy="23622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023" y="4558587"/>
              <a:ext cx="5127377" cy="394413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100" y="5010150"/>
              <a:ext cx="4207079" cy="736239"/>
            </a:xfrm>
            <a:prstGeom prst="rect">
              <a:avLst/>
            </a:prstGeom>
          </p:spPr>
        </p:pic>
        <p:pic>
          <p:nvPicPr>
            <p:cNvPr id="13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5897800"/>
              <a:ext cx="2740523" cy="27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79495" y="4019490"/>
              <a:ext cx="30877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Cole-Cole model, </a:t>
              </a:r>
              <a:r>
                <a:rPr lang="en-CA" sz="2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en-CA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 1</a:t>
              </a:r>
              <a:endParaRPr lang="en-CA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24600" y="33941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Marchant et al. (2012)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32"/>
          <p:cNvSpPr/>
          <p:nvPr/>
        </p:nvSpPr>
        <p:spPr>
          <a:xfrm>
            <a:off x="609600" y="5514976"/>
            <a:ext cx="7543800" cy="809624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tool to compute Airborne TEM-IP responses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59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Conceptual model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-7543800" y="1233123"/>
            <a:ext cx="7073900" cy="4113577"/>
            <a:chOff x="-7543800" y="1233123"/>
            <a:chExt cx="7073900" cy="4113577"/>
          </a:xfrm>
        </p:grpSpPr>
        <p:sp>
          <p:nvSpPr>
            <p:cNvPr id="24" name="Oval 3"/>
            <p:cNvSpPr/>
            <p:nvPr/>
          </p:nvSpPr>
          <p:spPr>
            <a:xfrm>
              <a:off x="-5181600" y="2122877"/>
              <a:ext cx="2209800" cy="22098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i="1">
                <a:latin typeface="Arial" panose="020B0604020202020204" pitchFamily="34" charset="0"/>
                <a:cs typeface="Arial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-7543800" y="1828800"/>
              <a:ext cx="1371600" cy="2199077"/>
              <a:chOff x="685800" y="1687123"/>
              <a:chExt cx="1371600" cy="2199077"/>
            </a:xfrm>
          </p:grpSpPr>
          <p:grpSp>
            <p:nvGrpSpPr>
              <p:cNvPr id="56" name="Group 20"/>
              <p:cNvGrpSpPr/>
              <p:nvPr/>
            </p:nvGrpSpPr>
            <p:grpSpPr>
              <a:xfrm>
                <a:off x="685800" y="2362200"/>
                <a:ext cx="1371600" cy="1524000"/>
                <a:chOff x="685800" y="2362200"/>
                <a:chExt cx="2209800" cy="1524000"/>
              </a:xfrm>
            </p:grpSpPr>
            <p:cxnSp>
              <p:nvCxnSpPr>
                <p:cNvPr id="58" name="Straight Arrow Connector 12"/>
                <p:cNvCxnSpPr/>
                <p:nvPr/>
              </p:nvCxnSpPr>
              <p:spPr>
                <a:xfrm flipH="1">
                  <a:off x="685800" y="2362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13"/>
                <p:cNvCxnSpPr/>
                <p:nvPr/>
              </p:nvCxnSpPr>
              <p:spPr>
                <a:xfrm flipH="1">
                  <a:off x="685800" y="2870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14"/>
                <p:cNvCxnSpPr/>
                <p:nvPr/>
              </p:nvCxnSpPr>
              <p:spPr>
                <a:xfrm flipH="1">
                  <a:off x="685800" y="3378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15"/>
                <p:cNvCxnSpPr/>
                <p:nvPr/>
              </p:nvCxnSpPr>
              <p:spPr>
                <a:xfrm flipH="1">
                  <a:off x="685800" y="3886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TextBox 56"/>
              <p:cNvSpPr txBox="1"/>
              <p:nvPr/>
            </p:nvSpPr>
            <p:spPr>
              <a:xfrm>
                <a:off x="990600" y="1687123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1" i="1" dirty="0">
                    <a:latin typeface="Arial" panose="020B0604020202020204" pitchFamily="34" charset="0"/>
                    <a:cs typeface="Arial" pitchFamily="34" charset="0"/>
                  </a:rPr>
                  <a:t>J</a:t>
                </a:r>
                <a:endParaRPr lang="en-CA" sz="4000" b="1" i="1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" name="Block Arc 5"/>
            <p:cNvSpPr/>
            <p:nvPr/>
          </p:nvSpPr>
          <p:spPr>
            <a:xfrm>
              <a:off x="-6653562" y="1360877"/>
              <a:ext cx="5105400" cy="1295400"/>
            </a:xfrm>
            <a:prstGeom prst="blockArc">
              <a:avLst>
                <a:gd name="adj1" fmla="val 8868328"/>
                <a:gd name="adj2" fmla="val 1815700"/>
                <a:gd name="adj3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Block Arc 21"/>
            <p:cNvSpPr/>
            <p:nvPr/>
          </p:nvSpPr>
          <p:spPr>
            <a:xfrm flipV="1">
              <a:off x="-6675864" y="3923801"/>
              <a:ext cx="5105400" cy="1295400"/>
            </a:xfrm>
            <a:prstGeom prst="blockArc">
              <a:avLst>
                <a:gd name="adj1" fmla="val 8868328"/>
                <a:gd name="adj2" fmla="val 1815700"/>
                <a:gd name="adj3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Half Frame 6"/>
            <p:cNvSpPr/>
            <p:nvPr/>
          </p:nvSpPr>
          <p:spPr>
            <a:xfrm rot="5400000" flipV="1">
              <a:off x="-4312920" y="1233123"/>
              <a:ext cx="272534" cy="272534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Down Arrow 7"/>
            <p:cNvSpPr/>
            <p:nvPr/>
          </p:nvSpPr>
          <p:spPr>
            <a:xfrm rot="5400000" flipH="1" flipV="1">
              <a:off x="-4229100" y="2895600"/>
              <a:ext cx="304800" cy="76200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4687560" y="2563423"/>
              <a:ext cx="1334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b="1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itchFamily="34" charset="0"/>
                </a:rPr>
                <a:t>J </a:t>
              </a:r>
              <a:r>
                <a:rPr lang="en-CA" sz="3600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-1841500" y="1828800"/>
              <a:ext cx="1371600" cy="2199077"/>
              <a:chOff x="685800" y="1687123"/>
              <a:chExt cx="1371600" cy="2199077"/>
            </a:xfrm>
          </p:grpSpPr>
          <p:grpSp>
            <p:nvGrpSpPr>
              <p:cNvPr id="63" name="Group 20"/>
              <p:cNvGrpSpPr/>
              <p:nvPr/>
            </p:nvGrpSpPr>
            <p:grpSpPr>
              <a:xfrm>
                <a:off x="685800" y="2362200"/>
                <a:ext cx="1371600" cy="1524000"/>
                <a:chOff x="685800" y="2362200"/>
                <a:chExt cx="2209800" cy="1524000"/>
              </a:xfrm>
            </p:grpSpPr>
            <p:cxnSp>
              <p:nvCxnSpPr>
                <p:cNvPr id="65" name="Straight Arrow Connector 12"/>
                <p:cNvCxnSpPr/>
                <p:nvPr/>
              </p:nvCxnSpPr>
              <p:spPr>
                <a:xfrm flipH="1">
                  <a:off x="685800" y="2362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13"/>
                <p:cNvCxnSpPr/>
                <p:nvPr/>
              </p:nvCxnSpPr>
              <p:spPr>
                <a:xfrm flipH="1">
                  <a:off x="685800" y="2870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14"/>
                <p:cNvCxnSpPr/>
                <p:nvPr/>
              </p:nvCxnSpPr>
              <p:spPr>
                <a:xfrm flipH="1">
                  <a:off x="685800" y="3378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15"/>
                <p:cNvCxnSpPr/>
                <p:nvPr/>
              </p:nvCxnSpPr>
              <p:spPr>
                <a:xfrm flipH="1">
                  <a:off x="685800" y="3886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TextBox 63"/>
              <p:cNvSpPr txBox="1"/>
              <p:nvPr/>
            </p:nvSpPr>
            <p:spPr>
              <a:xfrm>
                <a:off x="990600" y="1687123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1" i="1" dirty="0">
                    <a:latin typeface="Arial" panose="020B0604020202020204" pitchFamily="34" charset="0"/>
                    <a:cs typeface="Arial" pitchFamily="34" charset="0"/>
                  </a:rPr>
                  <a:t>J</a:t>
                </a:r>
                <a:endParaRPr lang="en-CA" sz="4000" b="1" i="1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9" name="Half Frame 6"/>
            <p:cNvSpPr/>
            <p:nvPr/>
          </p:nvSpPr>
          <p:spPr>
            <a:xfrm rot="5400000" flipV="1">
              <a:off x="-4311134" y="5074166"/>
              <a:ext cx="272534" cy="272534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976361"/>
              </p:ext>
            </p:extLst>
          </p:nvPr>
        </p:nvGraphicFramePr>
        <p:xfrm>
          <a:off x="-5907623" y="7467600"/>
          <a:ext cx="34655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2" name="Equation" r:id="rId4" imgW="965160" imgH="253800" progId="Equation.DSMT4">
                  <p:embed/>
                </p:oleObj>
              </mc:Choice>
              <mc:Fallback>
                <p:oleObj name="Equation" r:id="rId4" imgW="965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907623" y="7467600"/>
                        <a:ext cx="3465512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86" y="2895600"/>
            <a:ext cx="4632714" cy="277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444220" y="1306284"/>
            <a:ext cx="4280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Seigel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(1959)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32"/>
          <p:cNvSpPr/>
          <p:nvPr/>
        </p:nvSpPr>
        <p:spPr>
          <a:xfrm>
            <a:off x="444220" y="5086350"/>
            <a:ext cx="8471180" cy="139065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opposite direction to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Magnitude of 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proportional to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chargeability (</a:t>
            </a:r>
            <a:r>
              <a:rPr lang="el-GR" sz="2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η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19200" y="1828800"/>
            <a:ext cx="3078357" cy="913915"/>
            <a:chOff x="1219200" y="1828800"/>
            <a:chExt cx="3078357" cy="913915"/>
          </a:xfrm>
        </p:grpSpPr>
        <p:sp>
          <p:nvSpPr>
            <p:cNvPr id="115" name="Rounded Rectangle 114"/>
            <p:cNvSpPr/>
            <p:nvPr/>
          </p:nvSpPr>
          <p:spPr>
            <a:xfrm>
              <a:off x="1219200" y="1828800"/>
              <a:ext cx="3078357" cy="913915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92" name="Picture 2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508" y="1955603"/>
              <a:ext cx="2495550" cy="66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3550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theme/theme1.xml><?xml version="1.0" encoding="utf-8"?>
<a:theme xmlns:a="http://schemas.openxmlformats.org/drawingml/2006/main" name="2_temp">
  <a:themeElements>
    <a:clrScheme name="tem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12757</TotalTime>
  <Words>1205</Words>
  <Application>Microsoft Office PowerPoint</Application>
  <PresentationFormat>화면 슬라이드 쇼(4:3)</PresentationFormat>
  <Paragraphs>308</Paragraphs>
  <Slides>30</Slides>
  <Notes>20</Notes>
  <HiddenSlides>0</HiddenSlides>
  <MMClips>4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2" baseType="lpstr">
      <vt:lpstr>2_temp</vt:lpstr>
      <vt:lpstr>Equation</vt:lpstr>
      <vt:lpstr>Recovering Complex Conductivity from Frequency and Time Domain Geophysical Surveys</vt:lpstr>
      <vt:lpstr>What is this phenomenon?</vt:lpstr>
      <vt:lpstr>Outline </vt:lpstr>
      <vt:lpstr>Conductivity is frequency dependent</vt:lpstr>
      <vt:lpstr>Conductivity is time dependent</vt:lpstr>
      <vt:lpstr>Background </vt:lpstr>
      <vt:lpstr>PowerPoint 프레젠테이션</vt:lpstr>
      <vt:lpstr>Forward modelling: time domain </vt:lpstr>
      <vt:lpstr>Conceptual model</vt:lpstr>
      <vt:lpstr>DC-IP case: Guess</vt:lpstr>
      <vt:lpstr>DC-IP case</vt:lpstr>
      <vt:lpstr>DC-IP case</vt:lpstr>
      <vt:lpstr>DC-IP inversion</vt:lpstr>
      <vt:lpstr>We want to …</vt:lpstr>
      <vt:lpstr>Different experiments </vt:lpstr>
      <vt:lpstr>Synthetic example </vt:lpstr>
      <vt:lpstr>Synthetic example </vt:lpstr>
      <vt:lpstr>Synthetic example </vt:lpstr>
      <vt:lpstr>ATEM-IP case: Conceptual model</vt:lpstr>
      <vt:lpstr>ATEM case without IP effect (EM)</vt:lpstr>
      <vt:lpstr>ATEM case with IP effect (EMIP)</vt:lpstr>
      <vt:lpstr>ATEM IP effect </vt:lpstr>
      <vt:lpstr>ATEM IP effect </vt:lpstr>
      <vt:lpstr>Measured ATEM responses</vt:lpstr>
      <vt:lpstr>Synthetic Airborne EM data</vt:lpstr>
      <vt:lpstr>Synthetic Airborne EM data</vt:lpstr>
      <vt:lpstr>Synthetic Airborne EM data</vt:lpstr>
      <vt:lpstr>Summary and path forward </vt:lpstr>
      <vt:lpstr>Summary and path forward 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Overview: Potential fields and software for advanced inversion</dc:title>
  <dc:creator>Anonymous</dc:creator>
  <cp:lastModifiedBy>SEOGI KANG</cp:lastModifiedBy>
  <cp:revision>492</cp:revision>
  <cp:lastPrinted>2013-10-01T01:04:51Z</cp:lastPrinted>
  <dcterms:created xsi:type="dcterms:W3CDTF">2012-08-10T18:11:21Z</dcterms:created>
  <dcterms:modified xsi:type="dcterms:W3CDTF">2013-12-10T23:06:43Z</dcterms:modified>
</cp:coreProperties>
</file>